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7" r:id="rId3"/>
    <p:sldId id="309" r:id="rId4"/>
    <p:sldId id="298" r:id="rId5"/>
    <p:sldId id="297" r:id="rId6"/>
    <p:sldId id="295" r:id="rId7"/>
    <p:sldId id="307" r:id="rId8"/>
    <p:sldId id="312" r:id="rId9"/>
    <p:sldId id="314" r:id="rId10"/>
    <p:sldId id="315" r:id="rId11"/>
    <p:sldId id="318" r:id="rId12"/>
    <p:sldId id="308" r:id="rId13"/>
  </p:sldIdLst>
  <p:sldSz cx="9144000" cy="5143500" type="screen16x9"/>
  <p:notesSz cx="6858000" cy="9144000"/>
  <p:embeddedFontLst>
    <p:embeddedFont>
      <p:font typeface="Apple Braille" pitchFamily="2" charset="0"/>
      <p:regular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Fira Sans Extra Condensed SemiBold" panose="020B06030500000200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852"/>
    <a:srgbClr val="92D050"/>
    <a:srgbClr val="005E00"/>
    <a:srgbClr val="FF3333"/>
    <a:srgbClr val="020065"/>
    <a:srgbClr val="EBEAE6"/>
    <a:srgbClr val="34A853"/>
    <a:srgbClr val="FCBD05"/>
    <a:srgbClr val="EA4334"/>
    <a:srgbClr val="428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386CDD-C5B9-40DC-ACC7-95829A8126B3}">
  <a:tblStyle styleId="{C6386CDD-C5B9-40DC-ACC7-95829A8126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7"/>
    <p:restoredTop sz="94643"/>
  </p:normalViewPr>
  <p:slideViewPr>
    <p:cSldViewPr snapToGrid="0" snapToObjects="1">
      <p:cViewPr>
        <p:scale>
          <a:sx n="99" d="100"/>
          <a:sy n="99" d="100"/>
        </p:scale>
        <p:origin x="264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6639DC-268E-FFD9-906E-237E4513C5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33C5D-F907-91DB-4491-A3CFF07763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80036-C8DE-AC42-8130-7F7CCF6C8943}" type="datetimeFigureOut">
              <a:rPr lang="en-US" smtClean="0"/>
              <a:t>7/7/22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FE135-88A3-5231-0EE0-F300A12CE5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BA391-B3A2-85A7-249A-14D2F578ED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3B106-92C9-9746-96CD-46766E77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8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df16ea0ac_0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0df16ea0ac_0_2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70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0d50be6e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0d50be6e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771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0d50be6e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0d50be6e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96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6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4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41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1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22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" y="1123950"/>
            <a:ext cx="4114800" cy="24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3586600"/>
            <a:ext cx="41148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995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D5C2A3-9382-131E-EF7D-B5D1F900F01B}"/>
              </a:ext>
            </a:extLst>
          </p:cNvPr>
          <p:cNvGrpSpPr/>
          <p:nvPr userDrawn="1"/>
        </p:nvGrpSpPr>
        <p:grpSpPr>
          <a:xfrm>
            <a:off x="3872559" y="680640"/>
            <a:ext cx="1398882" cy="77534"/>
            <a:chOff x="374904" y="1166648"/>
            <a:chExt cx="1398882" cy="775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0E7B87-0D5F-A191-B0BC-9D53C39ACE95}"/>
                </a:ext>
              </a:extLst>
            </p:cNvPr>
            <p:cNvSpPr/>
            <p:nvPr/>
          </p:nvSpPr>
          <p:spPr>
            <a:xfrm>
              <a:off x="374904" y="1166648"/>
              <a:ext cx="1398882" cy="36000"/>
            </a:xfrm>
            <a:prstGeom prst="rect">
              <a:avLst/>
            </a:prstGeom>
            <a:solidFill>
              <a:srgbClr val="02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D22D49-AA30-A60E-D20D-2E38F9C829E9}"/>
                </a:ext>
              </a:extLst>
            </p:cNvPr>
            <p:cNvSpPr/>
            <p:nvPr/>
          </p:nvSpPr>
          <p:spPr>
            <a:xfrm>
              <a:off x="374904" y="1208182"/>
              <a:ext cx="1398882" cy="36000"/>
            </a:xfrm>
            <a:prstGeom prst="rect">
              <a:avLst/>
            </a:pr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3600" y="89726"/>
            <a:ext cx="823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902990-6651-7B23-4245-3498581882E0}"/>
              </a:ext>
            </a:extLst>
          </p:cNvPr>
          <p:cNvGrpSpPr/>
          <p:nvPr userDrawn="1"/>
        </p:nvGrpSpPr>
        <p:grpSpPr>
          <a:xfrm>
            <a:off x="3872559" y="662426"/>
            <a:ext cx="1398882" cy="77534"/>
            <a:chOff x="374904" y="1166648"/>
            <a:chExt cx="1398882" cy="775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D21E05-A8C2-4CEE-ACB2-EB944618786C}"/>
                </a:ext>
              </a:extLst>
            </p:cNvPr>
            <p:cNvSpPr/>
            <p:nvPr/>
          </p:nvSpPr>
          <p:spPr>
            <a:xfrm>
              <a:off x="374904" y="1166648"/>
              <a:ext cx="1398882" cy="36000"/>
            </a:xfrm>
            <a:prstGeom prst="rect">
              <a:avLst/>
            </a:prstGeom>
            <a:solidFill>
              <a:srgbClr val="02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3AB967-6675-C3F9-2AB5-3C6A00EECA11}"/>
                </a:ext>
              </a:extLst>
            </p:cNvPr>
            <p:cNvSpPr/>
            <p:nvPr/>
          </p:nvSpPr>
          <p:spPr>
            <a:xfrm>
              <a:off x="374904" y="1208182"/>
              <a:ext cx="1398882" cy="36000"/>
            </a:xfrm>
            <a:prstGeom prst="rect">
              <a:avLst/>
            </a:pr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1247608" y="224715"/>
            <a:ext cx="6648773" cy="24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Trust in</a:t>
            </a:r>
            <a:r>
              <a:rPr lang="en-GB" sz="4000" dirty="0"/>
              <a:t> Human-Swarm Teaming</a:t>
            </a:r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2457561" y="2366280"/>
            <a:ext cx="4228869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Dr Mohammad Soorati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indent="0" algn="ctr">
              <a:buClr>
                <a:srgbClr val="000000"/>
              </a:buClr>
              <a:buFont typeface="Arial"/>
              <a:buNone/>
            </a:pPr>
            <a:endParaRPr lang="en" sz="1200" dirty="0">
              <a:sym typeface="Arial"/>
            </a:endParaRPr>
          </a:p>
          <a:p>
            <a:pPr marL="0" indent="0" algn="ctr">
              <a:buClr>
                <a:srgbClr val="000000"/>
              </a:buClr>
              <a:buFont typeface="Arial"/>
              <a:buNone/>
            </a:pPr>
            <a:r>
              <a:rPr lang="en" sz="1200" dirty="0">
                <a:sym typeface="Arial"/>
              </a:rPr>
              <a:t>Assistant Professor of AI,</a:t>
            </a:r>
          </a:p>
          <a:p>
            <a:pPr marL="0" indent="0" algn="ctr">
              <a:buClr>
                <a:srgbClr val="000000"/>
              </a:buClr>
              <a:buFont typeface="Arial"/>
              <a:buNone/>
            </a:pPr>
            <a:r>
              <a:rPr lang="en" sz="1200" dirty="0">
                <a:sym typeface="Arial"/>
              </a:rPr>
              <a:t>School of Electronics &amp; Computer Science,</a:t>
            </a:r>
          </a:p>
          <a:p>
            <a:pPr marL="0" indent="0" algn="ctr">
              <a:buClr>
                <a:srgbClr val="000000"/>
              </a:buClr>
              <a:buFont typeface="Arial"/>
              <a:buNone/>
            </a:pPr>
            <a:r>
              <a:rPr lang="en" sz="1200" dirty="0">
                <a:sym typeface="Arial"/>
              </a:rPr>
              <a:t>University of Southampton</a:t>
            </a:r>
          </a:p>
          <a:p>
            <a:pPr marL="0" indent="0" algn="ctr">
              <a:buClr>
                <a:srgbClr val="000000"/>
              </a:buClr>
              <a:buFont typeface="Arial"/>
              <a:buNone/>
            </a:pPr>
            <a:endParaRPr lang="en" sz="1200" dirty="0"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7A602-775A-FBAD-801D-99A6E83B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824" y="4172438"/>
            <a:ext cx="1677976" cy="698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3B8364-5EDF-553F-F805-024BD0C15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247" y="4225074"/>
            <a:ext cx="2594113" cy="5670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24C345-C4E0-F684-F17B-6D4D298D7672}"/>
              </a:ext>
            </a:extLst>
          </p:cNvPr>
          <p:cNvSpPr/>
          <p:nvPr/>
        </p:nvSpPr>
        <p:spPr>
          <a:xfrm>
            <a:off x="3153176" y="3998"/>
            <a:ext cx="2837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TAS Hub All Hands Meeting, July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EE26-0204-2924-A03B-48442258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0" y="143456"/>
            <a:ext cx="8236800" cy="572700"/>
          </a:xfrm>
        </p:spPr>
        <p:txBody>
          <a:bodyPr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</a:pPr>
            <a:r>
              <a:rPr lang="en-US" dirty="0"/>
              <a:t>Agile Project II &amp; Beyond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F4FAB2-6F26-7E61-281D-53920886CB90}"/>
              </a:ext>
            </a:extLst>
          </p:cNvPr>
          <p:cNvGrpSpPr/>
          <p:nvPr/>
        </p:nvGrpSpPr>
        <p:grpSpPr>
          <a:xfrm>
            <a:off x="3913435" y="4803035"/>
            <a:ext cx="1032762" cy="307777"/>
            <a:chOff x="6736117" y="3879707"/>
            <a:chExt cx="1032762" cy="3077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EF2E2D-940E-4C1F-A6C9-619B3628B91A}"/>
                </a:ext>
              </a:extLst>
            </p:cNvPr>
            <p:cNvSpPr txBox="1"/>
            <p:nvPr/>
          </p:nvSpPr>
          <p:spPr>
            <a:xfrm>
              <a:off x="6938202" y="3879707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nterface</a:t>
              </a:r>
              <a:endParaRPr lang="en-US" dirty="0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9E41B211-5277-A584-C66F-BDDED3835115}"/>
                </a:ext>
              </a:extLst>
            </p:cNvPr>
            <p:cNvSpPr/>
            <p:nvPr/>
          </p:nvSpPr>
          <p:spPr>
            <a:xfrm>
              <a:off x="6736117" y="3899678"/>
              <a:ext cx="283871" cy="265550"/>
            </a:xfrm>
            <a:prstGeom prst="roundRect">
              <a:avLst/>
            </a:prstGeom>
            <a:solidFill>
              <a:srgbClr val="F7000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08B02D-B96C-41C3-123A-5D535414C21E}"/>
              </a:ext>
            </a:extLst>
          </p:cNvPr>
          <p:cNvGrpSpPr/>
          <p:nvPr/>
        </p:nvGrpSpPr>
        <p:grpSpPr>
          <a:xfrm>
            <a:off x="4965521" y="4804732"/>
            <a:ext cx="684510" cy="307777"/>
            <a:chOff x="6736117" y="4183271"/>
            <a:chExt cx="684510" cy="307777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EA34524-DA2C-26D9-1D2A-38C9A796EBD7}"/>
                </a:ext>
              </a:extLst>
            </p:cNvPr>
            <p:cNvSpPr/>
            <p:nvPr/>
          </p:nvSpPr>
          <p:spPr>
            <a:xfrm>
              <a:off x="6736117" y="4201166"/>
              <a:ext cx="283871" cy="265550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1EB9BDF-3DA6-637E-7CA5-7FA711A6E9DB}"/>
                </a:ext>
              </a:extLst>
            </p:cNvPr>
            <p:cNvSpPr txBox="1"/>
            <p:nvPr/>
          </p:nvSpPr>
          <p:spPr>
            <a:xfrm>
              <a:off x="6937803" y="418327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/>
                <a:t>rust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2E061-FCAC-66CA-2E9D-169FE4971F18}"/>
              </a:ext>
            </a:extLst>
          </p:cNvPr>
          <p:cNvGrpSpPr/>
          <p:nvPr/>
        </p:nvGrpSpPr>
        <p:grpSpPr>
          <a:xfrm>
            <a:off x="5650031" y="4798714"/>
            <a:ext cx="1322914" cy="307777"/>
            <a:chOff x="6736499" y="4485762"/>
            <a:chExt cx="1322914" cy="307777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BDE59C0E-06CF-480C-BA06-A41B6C2B30BD}"/>
                </a:ext>
              </a:extLst>
            </p:cNvPr>
            <p:cNvSpPr/>
            <p:nvPr/>
          </p:nvSpPr>
          <p:spPr>
            <a:xfrm>
              <a:off x="6736499" y="4497954"/>
              <a:ext cx="283871" cy="26555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74DCBA-F01D-3E4E-CFAC-3D6DFE82547C}"/>
                </a:ext>
              </a:extLst>
            </p:cNvPr>
            <p:cNvSpPr txBox="1"/>
            <p:nvPr/>
          </p:nvSpPr>
          <p:spPr>
            <a:xfrm>
              <a:off x="6948211" y="4485762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xplainability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A4430-55FE-E6CC-A2AF-732D4640AD23}"/>
              </a:ext>
            </a:extLst>
          </p:cNvPr>
          <p:cNvGrpSpPr/>
          <p:nvPr/>
        </p:nvGrpSpPr>
        <p:grpSpPr>
          <a:xfrm>
            <a:off x="6945195" y="4809123"/>
            <a:ext cx="1288173" cy="307777"/>
            <a:chOff x="6736117" y="4782685"/>
            <a:chExt cx="1288173" cy="30777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5025845-E110-3E4C-EA2F-6BA22ECF047A}"/>
                </a:ext>
              </a:extLst>
            </p:cNvPr>
            <p:cNvSpPr/>
            <p:nvPr/>
          </p:nvSpPr>
          <p:spPr>
            <a:xfrm>
              <a:off x="6736117" y="4794742"/>
              <a:ext cx="283871" cy="265550"/>
            </a:xfrm>
            <a:prstGeom prst="roundRect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B7305E8-B027-DF2E-865C-A18ADC0662FB}"/>
                </a:ext>
              </a:extLst>
            </p:cNvPr>
            <p:cNvSpPr txBox="1"/>
            <p:nvPr/>
          </p:nvSpPr>
          <p:spPr>
            <a:xfrm>
              <a:off x="6935530" y="4782685"/>
              <a:ext cx="10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erformance</a:t>
              </a:r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977AD0-5B5C-F11F-18DF-314F2474D4C3}"/>
              </a:ext>
            </a:extLst>
          </p:cNvPr>
          <p:cNvGrpSpPr/>
          <p:nvPr/>
        </p:nvGrpSpPr>
        <p:grpSpPr>
          <a:xfrm>
            <a:off x="8188715" y="4797241"/>
            <a:ext cx="956045" cy="307777"/>
            <a:chOff x="4168424" y="4154222"/>
            <a:chExt cx="956045" cy="307777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04C7BF4-E6D3-F415-E1D0-D1B89404DA7F}"/>
                </a:ext>
              </a:extLst>
            </p:cNvPr>
            <p:cNvSpPr/>
            <p:nvPr/>
          </p:nvSpPr>
          <p:spPr>
            <a:xfrm>
              <a:off x="4168424" y="4165228"/>
              <a:ext cx="283871" cy="265550"/>
            </a:xfrm>
            <a:prstGeom prst="round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/>
                <a:t>U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9101A5-4179-E308-3EF8-E34D5ABA6345}"/>
                </a:ext>
              </a:extLst>
            </p:cNvPr>
            <p:cNvSpPr txBox="1"/>
            <p:nvPr/>
          </p:nvSpPr>
          <p:spPr>
            <a:xfrm>
              <a:off x="4372340" y="415422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secase</a:t>
              </a:r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73E48DD-CFBF-93EF-93E8-D467384D1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" t="27130" r="5699" b="2342"/>
          <a:stretch/>
        </p:blipFill>
        <p:spPr>
          <a:xfrm>
            <a:off x="6162675" y="1790167"/>
            <a:ext cx="2638425" cy="24103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169F5F-39F4-6240-8DDB-6E851EBCC1F7}"/>
              </a:ext>
            </a:extLst>
          </p:cNvPr>
          <p:cNvSpPr txBox="1"/>
          <p:nvPr/>
        </p:nvSpPr>
        <p:spPr>
          <a:xfrm>
            <a:off x="1417151" y="2095736"/>
            <a:ext cx="472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Emerging tree structures based on the criticality of tasks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9E133B-39AB-E557-2168-FAAA395486B0}"/>
              </a:ext>
            </a:extLst>
          </p:cNvPr>
          <p:cNvSpPr txBox="1"/>
          <p:nvPr/>
        </p:nvSpPr>
        <p:spPr>
          <a:xfrm>
            <a:off x="11181" y="2743623"/>
            <a:ext cx="6103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Measuring human operator’s doubts, workload with brain electrodes &amp; VR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A3955-644A-C5DB-B562-C199C2DAE682}"/>
              </a:ext>
            </a:extLst>
          </p:cNvPr>
          <p:cNvSpPr txBox="1"/>
          <p:nvPr/>
        </p:nvSpPr>
        <p:spPr>
          <a:xfrm>
            <a:off x="611068" y="3195870"/>
            <a:ext cx="6244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Responsibility measurement with different task allocation methods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73A2FA-3728-513F-6A8A-8E84492BB3FA}"/>
              </a:ext>
            </a:extLst>
          </p:cNvPr>
          <p:cNvSpPr txBox="1"/>
          <p:nvPr/>
        </p:nvSpPr>
        <p:spPr>
          <a:xfrm>
            <a:off x="129895" y="3718206"/>
            <a:ext cx="6244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Human-in-the-loop collective decision making with heterogenous swarms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FF22A9-6730-5475-AE03-2A445EDDAB1C}"/>
              </a:ext>
            </a:extLst>
          </p:cNvPr>
          <p:cNvCxnSpPr>
            <a:cxnSpLocks/>
          </p:cNvCxnSpPr>
          <p:nvPr/>
        </p:nvCxnSpPr>
        <p:spPr>
          <a:xfrm>
            <a:off x="6040042" y="2897511"/>
            <a:ext cx="1372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817E35-0024-178E-4D08-B734616B53B6}"/>
              </a:ext>
            </a:extLst>
          </p:cNvPr>
          <p:cNvCxnSpPr>
            <a:cxnSpLocks/>
          </p:cNvCxnSpPr>
          <p:nvPr/>
        </p:nvCxnSpPr>
        <p:spPr>
          <a:xfrm>
            <a:off x="6032609" y="2261893"/>
            <a:ext cx="1372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27C862-FE82-0697-22ED-66AB1CBAA286}"/>
              </a:ext>
            </a:extLst>
          </p:cNvPr>
          <p:cNvCxnSpPr>
            <a:cxnSpLocks/>
          </p:cNvCxnSpPr>
          <p:nvPr/>
        </p:nvCxnSpPr>
        <p:spPr>
          <a:xfrm>
            <a:off x="6025175" y="3349758"/>
            <a:ext cx="1372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90368E7-6620-6C85-0A4E-97F5FCBBFADD}"/>
              </a:ext>
            </a:extLst>
          </p:cNvPr>
          <p:cNvCxnSpPr>
            <a:cxnSpLocks/>
          </p:cNvCxnSpPr>
          <p:nvPr/>
        </p:nvCxnSpPr>
        <p:spPr>
          <a:xfrm>
            <a:off x="6026700" y="3886962"/>
            <a:ext cx="1372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6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0AE5-A3E8-F5FD-52C0-17C00AF1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98A33-2C47-AD5D-00F2-64D075FB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373" y="1631392"/>
            <a:ext cx="1919087" cy="798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F0A03-8F3E-70A6-F3F8-9A30F4028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44" y="3798274"/>
            <a:ext cx="2255742" cy="26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F51C6-129B-BD80-BCAD-F93ABFE77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211" y="2768898"/>
            <a:ext cx="1233407" cy="572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187A7F-65E4-C3FB-8390-11FC59505461}"/>
              </a:ext>
            </a:extLst>
          </p:cNvPr>
          <p:cNvSpPr txBox="1"/>
          <p:nvPr/>
        </p:nvSpPr>
        <p:spPr>
          <a:xfrm>
            <a:off x="360609" y="1463967"/>
            <a:ext cx="173637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Mohammad </a:t>
            </a:r>
            <a:r>
              <a:rPr lang="en-US" dirty="0" err="1"/>
              <a:t>Naiseh</a:t>
            </a:r>
            <a:endParaRPr lang="en-US" dirty="0"/>
          </a:p>
          <a:p>
            <a:r>
              <a:rPr lang="en-US" dirty="0"/>
              <a:t>Jediah Clark</a:t>
            </a:r>
          </a:p>
          <a:p>
            <a:r>
              <a:rPr lang="en-US" dirty="0"/>
              <a:t>William Hunt</a:t>
            </a:r>
          </a:p>
          <a:p>
            <a:r>
              <a:rPr lang="en-US" dirty="0"/>
              <a:t>Katie Parnell</a:t>
            </a:r>
          </a:p>
          <a:p>
            <a:r>
              <a:rPr lang="en-US" dirty="0"/>
              <a:t>Maria Galvez Trigo</a:t>
            </a:r>
          </a:p>
          <a:p>
            <a:r>
              <a:rPr lang="en-US" dirty="0"/>
              <a:t>Thomas Kelly</a:t>
            </a:r>
          </a:p>
          <a:p>
            <a:r>
              <a:rPr lang="en-US" dirty="0"/>
              <a:t>Ashley Pare</a:t>
            </a:r>
          </a:p>
          <a:p>
            <a:r>
              <a:rPr lang="en-US" dirty="0" err="1"/>
              <a:t>Danesh</a:t>
            </a:r>
            <a:r>
              <a:rPr lang="en-US" dirty="0"/>
              <a:t> </a:t>
            </a:r>
            <a:r>
              <a:rPr lang="en-US" dirty="0" err="1"/>
              <a:t>Tarapore</a:t>
            </a:r>
            <a:endParaRPr lang="en-US" dirty="0"/>
          </a:p>
          <a:p>
            <a:r>
              <a:rPr lang="en-US" dirty="0"/>
              <a:t>Mario Brito</a:t>
            </a:r>
          </a:p>
          <a:p>
            <a:r>
              <a:rPr lang="en-US" dirty="0"/>
              <a:t>Katie Plant</a:t>
            </a:r>
          </a:p>
          <a:p>
            <a:r>
              <a:rPr lang="en-US" dirty="0" err="1"/>
              <a:t>Shalaka</a:t>
            </a:r>
            <a:r>
              <a:rPr lang="en-US" dirty="0"/>
              <a:t> </a:t>
            </a:r>
            <a:r>
              <a:rPr lang="en-US" dirty="0" err="1"/>
              <a:t>Kurup</a:t>
            </a:r>
            <a:endParaRPr lang="en-US" dirty="0"/>
          </a:p>
          <a:p>
            <a:r>
              <a:rPr lang="en-US" dirty="0"/>
              <a:t>Joel Fischer</a:t>
            </a:r>
          </a:p>
          <a:p>
            <a:r>
              <a:rPr lang="en-US" dirty="0"/>
              <a:t>Gopal Ramchurn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2467A-8FC6-11F2-1B91-D209936CA965}"/>
              </a:ext>
            </a:extLst>
          </p:cNvPr>
          <p:cNvSpPr txBox="1"/>
          <p:nvPr/>
        </p:nvSpPr>
        <p:spPr>
          <a:xfrm>
            <a:off x="2146343" y="1463967"/>
            <a:ext cx="224292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Michele </a:t>
            </a:r>
            <a:r>
              <a:rPr lang="en-US" dirty="0" err="1"/>
              <a:t>Sevegnani</a:t>
            </a:r>
            <a:r>
              <a:rPr lang="en-US" dirty="0"/>
              <a:t> </a:t>
            </a:r>
          </a:p>
          <a:p>
            <a:r>
              <a:rPr lang="en-US" dirty="0"/>
              <a:t>Blair Archibald </a:t>
            </a:r>
          </a:p>
          <a:p>
            <a:r>
              <a:rPr lang="en-US" dirty="0"/>
              <a:t>Vahid </a:t>
            </a:r>
            <a:r>
              <a:rPr lang="en-US" dirty="0" err="1"/>
              <a:t>Yazdanpanah</a:t>
            </a:r>
            <a:r>
              <a:rPr lang="en-US" dirty="0"/>
              <a:t> </a:t>
            </a:r>
          </a:p>
          <a:p>
            <a:r>
              <a:rPr lang="en-US" dirty="0"/>
              <a:t>Luis </a:t>
            </a:r>
            <a:r>
              <a:rPr lang="en-US" dirty="0" err="1"/>
              <a:t>Sentis</a:t>
            </a:r>
            <a:r>
              <a:rPr lang="en-US" dirty="0"/>
              <a:t> </a:t>
            </a:r>
          </a:p>
          <a:p>
            <a:r>
              <a:rPr lang="en-GB" dirty="0" err="1"/>
              <a:t>Heeyong</a:t>
            </a:r>
            <a:r>
              <a:rPr lang="en-GB" dirty="0"/>
              <a:t> Huh </a:t>
            </a:r>
          </a:p>
          <a:p>
            <a:r>
              <a:rPr lang="en-GB" dirty="0" err="1"/>
              <a:t>Junhyeok</a:t>
            </a:r>
            <a:r>
              <a:rPr lang="en-GB" dirty="0"/>
              <a:t> </a:t>
            </a:r>
            <a:r>
              <a:rPr lang="en-GB" dirty="0" err="1"/>
              <a:t>Ahn</a:t>
            </a:r>
            <a:r>
              <a:rPr lang="en-GB" dirty="0"/>
              <a:t> </a:t>
            </a:r>
          </a:p>
          <a:p>
            <a:r>
              <a:rPr lang="en-US" dirty="0"/>
              <a:t>Oliver Lanning </a:t>
            </a:r>
          </a:p>
          <a:p>
            <a:r>
              <a:rPr lang="en-US" dirty="0"/>
              <a:t>Steve </a:t>
            </a:r>
            <a:r>
              <a:rPr lang="en-US" dirty="0" err="1"/>
              <a:t>Meers</a:t>
            </a:r>
            <a:endParaRPr lang="en-US" dirty="0"/>
          </a:p>
          <a:p>
            <a:r>
              <a:rPr lang="en-US" dirty="0"/>
              <a:t>Ben Pritchard</a:t>
            </a:r>
          </a:p>
          <a:p>
            <a:r>
              <a:rPr lang="en-US" dirty="0"/>
              <a:t>Miguel Massot</a:t>
            </a:r>
          </a:p>
          <a:p>
            <a:r>
              <a:rPr lang="en-US" dirty="0"/>
              <a:t>Adrian </a:t>
            </a:r>
            <a:r>
              <a:rPr lang="en-US" dirty="0" err="1"/>
              <a:t>Bodenmann</a:t>
            </a:r>
            <a:endParaRPr lang="en-US" dirty="0"/>
          </a:p>
          <a:p>
            <a:r>
              <a:rPr lang="en-GB" dirty="0"/>
              <a:t>Mohammadreza Mousavi </a:t>
            </a:r>
          </a:p>
          <a:p>
            <a:r>
              <a:rPr lang="en-GB" dirty="0"/>
              <a:t>Sabine </a:t>
            </a:r>
            <a:r>
              <a:rPr lang="en-GB" dirty="0" err="1"/>
              <a:t>Hauert</a:t>
            </a:r>
            <a:r>
              <a:rPr lang="en-GB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1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1247609" y="0"/>
            <a:ext cx="6648773" cy="24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2457562" y="3941747"/>
            <a:ext cx="4228869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M.</a:t>
            </a:r>
            <a:r>
              <a:rPr lang="en-GB" b="1" dirty="0"/>
              <a:t>S</a:t>
            </a:r>
            <a:r>
              <a:rPr lang="en" b="1" dirty="0" err="1"/>
              <a:t>oorati@soton.ac.uk</a:t>
            </a:r>
            <a:endParaRPr lang="e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9D439-A4D5-583A-C864-2CF1056F9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19" y="2117971"/>
            <a:ext cx="1576552" cy="15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C9B6-8489-F1F0-CF81-D8FD1CA3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D782FBD-AD14-E24D-868E-AF2F42C749C1}"/>
              </a:ext>
            </a:extLst>
          </p:cNvPr>
          <p:cNvCxnSpPr/>
          <p:nvPr/>
        </p:nvCxnSpPr>
        <p:spPr>
          <a:xfrm>
            <a:off x="4022998" y="3331819"/>
            <a:ext cx="13309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AC5C5DF-2902-AB6C-EE13-9BA20D9C0023}"/>
              </a:ext>
            </a:extLst>
          </p:cNvPr>
          <p:cNvCxnSpPr>
            <a:cxnSpLocks/>
          </p:cNvCxnSpPr>
          <p:nvPr/>
        </p:nvCxnSpPr>
        <p:spPr>
          <a:xfrm>
            <a:off x="5345111" y="3331819"/>
            <a:ext cx="13309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704806-4127-773D-4A06-5B0DD9DFDF80}"/>
              </a:ext>
            </a:extLst>
          </p:cNvPr>
          <p:cNvCxnSpPr>
            <a:cxnSpLocks/>
          </p:cNvCxnSpPr>
          <p:nvPr/>
        </p:nvCxnSpPr>
        <p:spPr>
          <a:xfrm>
            <a:off x="6676053" y="3331819"/>
            <a:ext cx="179738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8AAD4F-7F51-C3D3-CE80-0EEF51B8C237}"/>
              </a:ext>
            </a:extLst>
          </p:cNvPr>
          <p:cNvCxnSpPr/>
          <p:nvPr/>
        </p:nvCxnSpPr>
        <p:spPr>
          <a:xfrm>
            <a:off x="2685629" y="3331819"/>
            <a:ext cx="13309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AF2A35-0EE0-FC7B-7316-5DDCE17DF9D4}"/>
              </a:ext>
            </a:extLst>
          </p:cNvPr>
          <p:cNvCxnSpPr/>
          <p:nvPr/>
        </p:nvCxnSpPr>
        <p:spPr>
          <a:xfrm>
            <a:off x="1354355" y="3331819"/>
            <a:ext cx="13309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>
            <a:extLst>
              <a:ext uri="{FF2B5EF4-FFF2-40B4-BE49-F238E27FC236}">
                <a16:creationId xmlns:a16="http://schemas.microsoft.com/office/drawing/2014/main" id="{E633E02A-33E7-CE8A-D1E4-07EE22457C7E}"/>
              </a:ext>
            </a:extLst>
          </p:cNvPr>
          <p:cNvSpPr/>
          <p:nvPr/>
        </p:nvSpPr>
        <p:spPr>
          <a:xfrm>
            <a:off x="1054649" y="3033903"/>
            <a:ext cx="543019" cy="595833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BFEAAD-2135-2892-B6A9-138ABAE2E91B}"/>
              </a:ext>
            </a:extLst>
          </p:cNvPr>
          <p:cNvCxnSpPr>
            <a:cxnSpLocks/>
          </p:cNvCxnSpPr>
          <p:nvPr/>
        </p:nvCxnSpPr>
        <p:spPr>
          <a:xfrm>
            <a:off x="374904" y="3331819"/>
            <a:ext cx="90891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1130095-6C7B-13AD-142C-F87D1A8DB2FF}"/>
              </a:ext>
            </a:extLst>
          </p:cNvPr>
          <p:cNvSpPr/>
          <p:nvPr/>
        </p:nvSpPr>
        <p:spPr>
          <a:xfrm>
            <a:off x="1269887" y="3270075"/>
            <a:ext cx="112543" cy="123489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3" name="Circle: Hollow 8">
            <a:extLst>
              <a:ext uri="{FF2B5EF4-FFF2-40B4-BE49-F238E27FC236}">
                <a16:creationId xmlns:a16="http://schemas.microsoft.com/office/drawing/2014/main" id="{E010C769-2E08-DFD5-5500-B6E1523D290C}"/>
              </a:ext>
            </a:extLst>
          </p:cNvPr>
          <p:cNvSpPr/>
          <p:nvPr/>
        </p:nvSpPr>
        <p:spPr>
          <a:xfrm>
            <a:off x="1199548" y="3192894"/>
            <a:ext cx="253222" cy="277850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4" name="Circle: Hollow 9">
            <a:extLst>
              <a:ext uri="{FF2B5EF4-FFF2-40B4-BE49-F238E27FC236}">
                <a16:creationId xmlns:a16="http://schemas.microsoft.com/office/drawing/2014/main" id="{B9798A43-31D9-393B-3B94-BA5F286FD9D3}"/>
              </a:ext>
            </a:extLst>
          </p:cNvPr>
          <p:cNvSpPr/>
          <p:nvPr/>
        </p:nvSpPr>
        <p:spPr>
          <a:xfrm>
            <a:off x="1121050" y="3106762"/>
            <a:ext cx="410217" cy="450115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23B2BB7-2D5C-99D8-858F-2FD216B708CB}"/>
              </a:ext>
            </a:extLst>
          </p:cNvPr>
          <p:cNvCxnSpPr>
            <a:cxnSpLocks/>
          </p:cNvCxnSpPr>
          <p:nvPr/>
        </p:nvCxnSpPr>
        <p:spPr>
          <a:xfrm flipV="1">
            <a:off x="1326159" y="3556877"/>
            <a:ext cx="0" cy="66987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24B34D0F-A1C8-6255-AA0E-A1E7B9F0FBF7}"/>
              </a:ext>
            </a:extLst>
          </p:cNvPr>
          <p:cNvSpPr/>
          <p:nvPr/>
        </p:nvSpPr>
        <p:spPr>
          <a:xfrm>
            <a:off x="1289459" y="4210463"/>
            <a:ext cx="73398" cy="80537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DF3A86-FE20-BDD2-F904-682ADC6AEE8A}"/>
              </a:ext>
            </a:extLst>
          </p:cNvPr>
          <p:cNvSpPr txBox="1"/>
          <p:nvPr/>
        </p:nvSpPr>
        <p:spPr>
          <a:xfrm>
            <a:off x="878532" y="2661876"/>
            <a:ext cx="895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3A1A4"/>
                </a:solidFill>
                <a:latin typeface="Century Gothic" panose="020B0502020202020204" pitchFamily="34" charset="0"/>
              </a:rPr>
              <a:t>BSc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FDA30E-08EE-79CA-2E28-B3E3F6B7B6C7}"/>
              </a:ext>
            </a:extLst>
          </p:cNvPr>
          <p:cNvSpPr txBox="1"/>
          <p:nvPr/>
        </p:nvSpPr>
        <p:spPr>
          <a:xfrm>
            <a:off x="698594" y="4373966"/>
            <a:ext cx="1891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Software Engineering</a:t>
            </a: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1A5DDBE-EDAF-2AF3-8500-EB56C9DFBCFA}"/>
              </a:ext>
            </a:extLst>
          </p:cNvPr>
          <p:cNvSpPr/>
          <p:nvPr/>
        </p:nvSpPr>
        <p:spPr>
          <a:xfrm rot="5400000">
            <a:off x="2350682" y="3060310"/>
            <a:ext cx="595833" cy="543019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9785CE0-4CDD-B276-F74F-B6E9A1D2DA98}"/>
              </a:ext>
            </a:extLst>
          </p:cNvPr>
          <p:cNvSpPr/>
          <p:nvPr/>
        </p:nvSpPr>
        <p:spPr>
          <a:xfrm>
            <a:off x="2592326" y="3270075"/>
            <a:ext cx="112543" cy="123489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1" name="Circle: Hollow 20">
            <a:extLst>
              <a:ext uri="{FF2B5EF4-FFF2-40B4-BE49-F238E27FC236}">
                <a16:creationId xmlns:a16="http://schemas.microsoft.com/office/drawing/2014/main" id="{E12849FE-A23A-FD30-E300-837CFCB05251}"/>
              </a:ext>
            </a:extLst>
          </p:cNvPr>
          <p:cNvSpPr/>
          <p:nvPr/>
        </p:nvSpPr>
        <p:spPr>
          <a:xfrm>
            <a:off x="2521987" y="3192894"/>
            <a:ext cx="253222" cy="277850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2" name="Circle: Hollow 21">
            <a:extLst>
              <a:ext uri="{FF2B5EF4-FFF2-40B4-BE49-F238E27FC236}">
                <a16:creationId xmlns:a16="http://schemas.microsoft.com/office/drawing/2014/main" id="{7486A0A3-5F97-6325-405C-B63AAEF9AA91}"/>
              </a:ext>
            </a:extLst>
          </p:cNvPr>
          <p:cNvSpPr/>
          <p:nvPr/>
        </p:nvSpPr>
        <p:spPr>
          <a:xfrm>
            <a:off x="2443489" y="3106762"/>
            <a:ext cx="410217" cy="450115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77EFF31-43FF-CDDF-F2E0-8DAA9CDCF25F}"/>
              </a:ext>
            </a:extLst>
          </p:cNvPr>
          <p:cNvCxnSpPr>
            <a:cxnSpLocks/>
          </p:cNvCxnSpPr>
          <p:nvPr/>
        </p:nvCxnSpPr>
        <p:spPr>
          <a:xfrm flipV="1">
            <a:off x="2648598" y="2436884"/>
            <a:ext cx="0" cy="66987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FA2CAD8-1FB8-6940-200E-DF8A961C44A5}"/>
              </a:ext>
            </a:extLst>
          </p:cNvPr>
          <p:cNvSpPr/>
          <p:nvPr/>
        </p:nvSpPr>
        <p:spPr>
          <a:xfrm>
            <a:off x="2611899" y="2406835"/>
            <a:ext cx="73398" cy="80537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4FD953-D3CD-16F7-824C-C534D941EA3E}"/>
              </a:ext>
            </a:extLst>
          </p:cNvPr>
          <p:cNvSpPr txBox="1"/>
          <p:nvPr/>
        </p:nvSpPr>
        <p:spPr>
          <a:xfrm>
            <a:off x="2200971" y="3582875"/>
            <a:ext cx="895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E9524"/>
                </a:solidFill>
                <a:latin typeface="Century Gothic" panose="020B0502020202020204" pitchFamily="34" charset="0"/>
              </a:rPr>
              <a:t>MSc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1BAA51-C66C-F85E-4A72-4489D612C063}"/>
              </a:ext>
            </a:extLst>
          </p:cNvPr>
          <p:cNvSpPr txBox="1"/>
          <p:nvPr/>
        </p:nvSpPr>
        <p:spPr>
          <a:xfrm>
            <a:off x="1970307" y="1990484"/>
            <a:ext cx="1891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Computer Science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86026C61-15E6-645E-A4E6-8697D1079744}"/>
              </a:ext>
            </a:extLst>
          </p:cNvPr>
          <p:cNvSpPr/>
          <p:nvPr/>
        </p:nvSpPr>
        <p:spPr>
          <a:xfrm>
            <a:off x="3708362" y="3033903"/>
            <a:ext cx="543019" cy="595833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581CE7C-6C12-7E24-1275-3664703473FB}"/>
              </a:ext>
            </a:extLst>
          </p:cNvPr>
          <p:cNvSpPr/>
          <p:nvPr/>
        </p:nvSpPr>
        <p:spPr>
          <a:xfrm>
            <a:off x="3923600" y="3270075"/>
            <a:ext cx="112543" cy="123489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9" name="Circle: Hollow 29">
            <a:extLst>
              <a:ext uri="{FF2B5EF4-FFF2-40B4-BE49-F238E27FC236}">
                <a16:creationId xmlns:a16="http://schemas.microsoft.com/office/drawing/2014/main" id="{6BE6447F-0194-CA1B-DCF7-AE5B76B4B1F6}"/>
              </a:ext>
            </a:extLst>
          </p:cNvPr>
          <p:cNvSpPr/>
          <p:nvPr/>
        </p:nvSpPr>
        <p:spPr>
          <a:xfrm>
            <a:off x="3853261" y="3192894"/>
            <a:ext cx="253222" cy="277850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60" name="Circle: Hollow 30">
            <a:extLst>
              <a:ext uri="{FF2B5EF4-FFF2-40B4-BE49-F238E27FC236}">
                <a16:creationId xmlns:a16="http://schemas.microsoft.com/office/drawing/2014/main" id="{F002D3EB-5CA3-5FB1-0035-51AA7C780644}"/>
              </a:ext>
            </a:extLst>
          </p:cNvPr>
          <p:cNvSpPr/>
          <p:nvPr/>
        </p:nvSpPr>
        <p:spPr>
          <a:xfrm>
            <a:off x="3774763" y="3106762"/>
            <a:ext cx="410217" cy="450115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F0FC71A-AE49-AC9A-1601-82CD4906A389}"/>
              </a:ext>
            </a:extLst>
          </p:cNvPr>
          <p:cNvCxnSpPr>
            <a:cxnSpLocks/>
          </p:cNvCxnSpPr>
          <p:nvPr/>
        </p:nvCxnSpPr>
        <p:spPr>
          <a:xfrm flipV="1">
            <a:off x="3979872" y="3556877"/>
            <a:ext cx="0" cy="66987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E7DB5FD2-6A79-17AB-5531-64F32876A2BB}"/>
              </a:ext>
            </a:extLst>
          </p:cNvPr>
          <p:cNvSpPr/>
          <p:nvPr/>
        </p:nvSpPr>
        <p:spPr>
          <a:xfrm>
            <a:off x="3943173" y="4210463"/>
            <a:ext cx="73398" cy="80537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F950E7-ABD9-B365-6978-55D8D779EA6A}"/>
              </a:ext>
            </a:extLst>
          </p:cNvPr>
          <p:cNvSpPr txBox="1"/>
          <p:nvPr/>
        </p:nvSpPr>
        <p:spPr>
          <a:xfrm>
            <a:off x="3532245" y="2661875"/>
            <a:ext cx="895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F3078"/>
                </a:solidFill>
                <a:latin typeface="Century Gothic" panose="020B0502020202020204" pitchFamily="34" charset="0"/>
              </a:rPr>
              <a:t>Dr </a:t>
            </a:r>
            <a:r>
              <a:rPr lang="en-US" dirty="0" err="1">
                <a:solidFill>
                  <a:srgbClr val="EF3078"/>
                </a:solidFill>
                <a:latin typeface="Century Gothic" panose="020B0502020202020204" pitchFamily="34" charset="0"/>
              </a:rPr>
              <a:t>Eng</a:t>
            </a:r>
            <a:endParaRPr lang="en-US" dirty="0">
              <a:solidFill>
                <a:srgbClr val="EF3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658E12-D437-369D-E65E-AB2C650618D1}"/>
              </a:ext>
            </a:extLst>
          </p:cNvPr>
          <p:cNvSpPr txBox="1"/>
          <p:nvPr/>
        </p:nvSpPr>
        <p:spPr>
          <a:xfrm>
            <a:off x="3352307" y="4373964"/>
            <a:ext cx="1891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Computer Engineering</a:t>
            </a: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A8F5C658-886F-B885-B89E-97F810D7A58D}"/>
              </a:ext>
            </a:extLst>
          </p:cNvPr>
          <p:cNvSpPr/>
          <p:nvPr/>
        </p:nvSpPr>
        <p:spPr>
          <a:xfrm rot="5400000">
            <a:off x="5019324" y="3060310"/>
            <a:ext cx="595833" cy="543019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D6E8251-126D-5369-6FC6-9CAA4CDB5E79}"/>
              </a:ext>
            </a:extLst>
          </p:cNvPr>
          <p:cNvSpPr/>
          <p:nvPr/>
        </p:nvSpPr>
        <p:spPr>
          <a:xfrm>
            <a:off x="5260969" y="3270075"/>
            <a:ext cx="112543" cy="123489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7" name="Circle: Hollow 46">
            <a:extLst>
              <a:ext uri="{FF2B5EF4-FFF2-40B4-BE49-F238E27FC236}">
                <a16:creationId xmlns:a16="http://schemas.microsoft.com/office/drawing/2014/main" id="{D5FECCBB-CAC9-E9DC-C296-B803397C13A5}"/>
              </a:ext>
            </a:extLst>
          </p:cNvPr>
          <p:cNvSpPr/>
          <p:nvPr/>
        </p:nvSpPr>
        <p:spPr>
          <a:xfrm>
            <a:off x="5190629" y="3192894"/>
            <a:ext cx="253222" cy="277850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68" name="Circle: Hollow 47">
            <a:extLst>
              <a:ext uri="{FF2B5EF4-FFF2-40B4-BE49-F238E27FC236}">
                <a16:creationId xmlns:a16="http://schemas.microsoft.com/office/drawing/2014/main" id="{D8A25DBA-B31B-19D7-34FB-D3F1975E540A}"/>
              </a:ext>
            </a:extLst>
          </p:cNvPr>
          <p:cNvSpPr/>
          <p:nvPr/>
        </p:nvSpPr>
        <p:spPr>
          <a:xfrm>
            <a:off x="5112132" y="3106762"/>
            <a:ext cx="410217" cy="450115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4305217-9CAB-7278-543C-14A2E8E65D0A}"/>
              </a:ext>
            </a:extLst>
          </p:cNvPr>
          <p:cNvCxnSpPr>
            <a:cxnSpLocks/>
          </p:cNvCxnSpPr>
          <p:nvPr/>
        </p:nvCxnSpPr>
        <p:spPr>
          <a:xfrm flipV="1">
            <a:off x="5317241" y="2436884"/>
            <a:ext cx="0" cy="66987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66038AAE-70BF-70EA-E131-6517C02E2E78}"/>
              </a:ext>
            </a:extLst>
          </p:cNvPr>
          <p:cNvSpPr/>
          <p:nvPr/>
        </p:nvSpPr>
        <p:spPr>
          <a:xfrm>
            <a:off x="5280541" y="2406835"/>
            <a:ext cx="73398" cy="80537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EA8780D-3F8E-4288-CF04-DDE19F4457A5}"/>
              </a:ext>
            </a:extLst>
          </p:cNvPr>
          <p:cNvSpPr txBox="1"/>
          <p:nvPr/>
        </p:nvSpPr>
        <p:spPr>
          <a:xfrm>
            <a:off x="4659553" y="3594028"/>
            <a:ext cx="124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C7CBB"/>
                </a:solidFill>
                <a:latin typeface="Century Gothic" panose="020B0502020202020204" pitchFamily="34" charset="0"/>
              </a:rPr>
              <a:t>Post-doc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C56F48-E2DE-2787-39AC-B808D6F1D32D}"/>
              </a:ext>
            </a:extLst>
          </p:cNvPr>
          <p:cNvSpPr txBox="1"/>
          <p:nvPr/>
        </p:nvSpPr>
        <p:spPr>
          <a:xfrm>
            <a:off x="4498301" y="2001547"/>
            <a:ext cx="1891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Human-Machine Teaming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61DA5146-3FE6-E8B6-B013-0712E412FA15}"/>
              </a:ext>
            </a:extLst>
          </p:cNvPr>
          <p:cNvSpPr/>
          <p:nvPr/>
        </p:nvSpPr>
        <p:spPr>
          <a:xfrm>
            <a:off x="6420855" y="3033903"/>
            <a:ext cx="543019" cy="595833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A2F3878-81FE-4F88-1B38-32D27CE97450}"/>
              </a:ext>
            </a:extLst>
          </p:cNvPr>
          <p:cNvSpPr/>
          <p:nvPr/>
        </p:nvSpPr>
        <p:spPr>
          <a:xfrm>
            <a:off x="6636093" y="3270075"/>
            <a:ext cx="112543" cy="12348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5" name="Circle: Hollow 55">
            <a:extLst>
              <a:ext uri="{FF2B5EF4-FFF2-40B4-BE49-F238E27FC236}">
                <a16:creationId xmlns:a16="http://schemas.microsoft.com/office/drawing/2014/main" id="{06FA11E3-390E-7363-FF4A-DB9BEFF3DA71}"/>
              </a:ext>
            </a:extLst>
          </p:cNvPr>
          <p:cNvSpPr/>
          <p:nvPr/>
        </p:nvSpPr>
        <p:spPr>
          <a:xfrm>
            <a:off x="6565753" y="3199957"/>
            <a:ext cx="253222" cy="277850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6" name="Circle: Hollow 56">
            <a:extLst>
              <a:ext uri="{FF2B5EF4-FFF2-40B4-BE49-F238E27FC236}">
                <a16:creationId xmlns:a16="http://schemas.microsoft.com/office/drawing/2014/main" id="{C4FB2D9E-D12B-AF6E-7CE7-C0370B18093B}"/>
              </a:ext>
            </a:extLst>
          </p:cNvPr>
          <p:cNvSpPr/>
          <p:nvPr/>
        </p:nvSpPr>
        <p:spPr>
          <a:xfrm>
            <a:off x="6487256" y="3106762"/>
            <a:ext cx="410217" cy="450115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31FCED3-71E6-63B2-5391-4944E998EB1A}"/>
              </a:ext>
            </a:extLst>
          </p:cNvPr>
          <p:cNvCxnSpPr>
            <a:cxnSpLocks/>
          </p:cNvCxnSpPr>
          <p:nvPr/>
        </p:nvCxnSpPr>
        <p:spPr>
          <a:xfrm flipV="1">
            <a:off x="6692365" y="3556877"/>
            <a:ext cx="0" cy="66987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CB75937F-3E0E-386D-0990-E847592E6167}"/>
              </a:ext>
            </a:extLst>
          </p:cNvPr>
          <p:cNvSpPr/>
          <p:nvPr/>
        </p:nvSpPr>
        <p:spPr>
          <a:xfrm>
            <a:off x="6664964" y="4223299"/>
            <a:ext cx="73398" cy="8053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B49B33-2A2C-E2A5-D7CE-399BB41FB068}"/>
              </a:ext>
            </a:extLst>
          </p:cNvPr>
          <p:cNvSpPr txBox="1"/>
          <p:nvPr/>
        </p:nvSpPr>
        <p:spPr>
          <a:xfrm>
            <a:off x="5955262" y="2775049"/>
            <a:ext cx="1457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Research Co-I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07BB87-533D-6069-5874-AC40F4A0636A}"/>
              </a:ext>
            </a:extLst>
          </p:cNvPr>
          <p:cNvSpPr txBox="1"/>
          <p:nvPr/>
        </p:nvSpPr>
        <p:spPr>
          <a:xfrm>
            <a:off x="6354455" y="4373964"/>
            <a:ext cx="6979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9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TAS Hub</a:t>
            </a:r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BD3628E-B0EC-9DBA-33C3-A178915175AB}"/>
              </a:ext>
            </a:extLst>
          </p:cNvPr>
          <p:cNvCxnSpPr>
            <a:cxnSpLocks/>
          </p:cNvCxnSpPr>
          <p:nvPr/>
        </p:nvCxnSpPr>
        <p:spPr>
          <a:xfrm>
            <a:off x="759887" y="4768993"/>
            <a:ext cx="1210420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A668138-7526-B96C-3E00-0511C66C6750}"/>
              </a:ext>
            </a:extLst>
          </p:cNvPr>
          <p:cNvCxnSpPr>
            <a:cxnSpLocks/>
          </p:cNvCxnSpPr>
          <p:nvPr/>
        </p:nvCxnSpPr>
        <p:spPr>
          <a:xfrm>
            <a:off x="3406533" y="4768993"/>
            <a:ext cx="1210420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07AC0B0-6B24-0C50-FF19-F89DA9C765BE}"/>
              </a:ext>
            </a:extLst>
          </p:cNvPr>
          <p:cNvCxnSpPr>
            <a:cxnSpLocks/>
          </p:cNvCxnSpPr>
          <p:nvPr/>
        </p:nvCxnSpPr>
        <p:spPr>
          <a:xfrm>
            <a:off x="6078905" y="4768993"/>
            <a:ext cx="121042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34555FF-61F0-FD97-B4C9-67CC515BEF69}"/>
              </a:ext>
            </a:extLst>
          </p:cNvPr>
          <p:cNvCxnSpPr>
            <a:cxnSpLocks/>
          </p:cNvCxnSpPr>
          <p:nvPr/>
        </p:nvCxnSpPr>
        <p:spPr>
          <a:xfrm>
            <a:off x="2033785" y="1931628"/>
            <a:ext cx="1210420" cy="0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3BDFED2-B0F2-A66A-06BE-E519F133020D}"/>
              </a:ext>
            </a:extLst>
          </p:cNvPr>
          <p:cNvCxnSpPr>
            <a:cxnSpLocks/>
          </p:cNvCxnSpPr>
          <p:nvPr/>
        </p:nvCxnSpPr>
        <p:spPr>
          <a:xfrm>
            <a:off x="4704126" y="1931628"/>
            <a:ext cx="1210420" cy="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>
            <a:extLst>
              <a:ext uri="{FF2B5EF4-FFF2-40B4-BE49-F238E27FC236}">
                <a16:creationId xmlns:a16="http://schemas.microsoft.com/office/drawing/2014/main" id="{AC86325F-1689-B985-E819-35A108295AA3}"/>
              </a:ext>
            </a:extLst>
          </p:cNvPr>
          <p:cNvSpPr/>
          <p:nvPr/>
        </p:nvSpPr>
        <p:spPr>
          <a:xfrm rot="5400000">
            <a:off x="7661477" y="3060007"/>
            <a:ext cx="595833" cy="543019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AB9BF98-FFD1-49D1-A704-0DE665BACD48}"/>
              </a:ext>
            </a:extLst>
          </p:cNvPr>
          <p:cNvSpPr/>
          <p:nvPr/>
        </p:nvSpPr>
        <p:spPr>
          <a:xfrm>
            <a:off x="7903122" y="3269772"/>
            <a:ext cx="112543" cy="123489"/>
          </a:xfrm>
          <a:prstGeom prst="ellipse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6" name="Circle: Hollow 46">
            <a:extLst>
              <a:ext uri="{FF2B5EF4-FFF2-40B4-BE49-F238E27FC236}">
                <a16:creationId xmlns:a16="http://schemas.microsoft.com/office/drawing/2014/main" id="{2F1C526B-D4BB-0300-EEA6-EB19B7F0287B}"/>
              </a:ext>
            </a:extLst>
          </p:cNvPr>
          <p:cNvSpPr/>
          <p:nvPr/>
        </p:nvSpPr>
        <p:spPr>
          <a:xfrm>
            <a:off x="7832782" y="3192591"/>
            <a:ext cx="253222" cy="277850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 w="6350">
            <a:solidFill>
              <a:srgbClr val="005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07" name="Circle: Hollow 47">
            <a:extLst>
              <a:ext uri="{FF2B5EF4-FFF2-40B4-BE49-F238E27FC236}">
                <a16:creationId xmlns:a16="http://schemas.microsoft.com/office/drawing/2014/main" id="{4C6C7C31-31E0-2C8B-B880-2ACEC0B1DD8A}"/>
              </a:ext>
            </a:extLst>
          </p:cNvPr>
          <p:cNvSpPr/>
          <p:nvPr/>
        </p:nvSpPr>
        <p:spPr>
          <a:xfrm>
            <a:off x="7754285" y="3106459"/>
            <a:ext cx="410217" cy="450115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E59E127-01C5-45E4-D17C-219C520A1F57}"/>
              </a:ext>
            </a:extLst>
          </p:cNvPr>
          <p:cNvCxnSpPr>
            <a:cxnSpLocks/>
          </p:cNvCxnSpPr>
          <p:nvPr/>
        </p:nvCxnSpPr>
        <p:spPr>
          <a:xfrm flipV="1">
            <a:off x="7959394" y="2436581"/>
            <a:ext cx="0" cy="669877"/>
          </a:xfrm>
          <a:prstGeom prst="line">
            <a:avLst/>
          </a:prstGeom>
          <a:ln w="19050">
            <a:solidFill>
              <a:srgbClr val="00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6CC3B256-53C1-4BA5-1383-ACB02656E146}"/>
              </a:ext>
            </a:extLst>
          </p:cNvPr>
          <p:cNvSpPr/>
          <p:nvPr/>
        </p:nvSpPr>
        <p:spPr>
          <a:xfrm>
            <a:off x="7922694" y="2406532"/>
            <a:ext cx="73398" cy="80537"/>
          </a:xfrm>
          <a:prstGeom prst="ellipse">
            <a:avLst/>
          </a:prstGeom>
          <a:solidFill>
            <a:srgbClr val="0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B97D345-F18B-2904-3A91-22C4961AB54B}"/>
              </a:ext>
            </a:extLst>
          </p:cNvPr>
          <p:cNvCxnSpPr>
            <a:cxnSpLocks/>
          </p:cNvCxnSpPr>
          <p:nvPr/>
        </p:nvCxnSpPr>
        <p:spPr>
          <a:xfrm>
            <a:off x="7262975" y="1931628"/>
            <a:ext cx="1210420" cy="0"/>
          </a:xfrm>
          <a:prstGeom prst="line">
            <a:avLst/>
          </a:prstGeom>
          <a:ln w="19050">
            <a:solidFill>
              <a:srgbClr val="00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108854B6-6140-151F-67BA-8C533F9A5CED}"/>
              </a:ext>
            </a:extLst>
          </p:cNvPr>
          <p:cNvSpPr txBox="1"/>
          <p:nvPr/>
        </p:nvSpPr>
        <p:spPr>
          <a:xfrm>
            <a:off x="7193841" y="3580813"/>
            <a:ext cx="1457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Lecturer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0B73A36-975A-ACB9-5440-1184DD38594D}"/>
              </a:ext>
            </a:extLst>
          </p:cNvPr>
          <p:cNvSpPr txBox="1"/>
          <p:nvPr/>
        </p:nvSpPr>
        <p:spPr>
          <a:xfrm>
            <a:off x="7267239" y="1957347"/>
            <a:ext cx="145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Computer Science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CC07CB5-C2F8-B5B7-65D0-790B7B8DB176}"/>
              </a:ext>
            </a:extLst>
          </p:cNvPr>
          <p:cNvSpPr txBox="1"/>
          <p:nvPr/>
        </p:nvSpPr>
        <p:spPr>
          <a:xfrm>
            <a:off x="723038" y="4855993"/>
            <a:ext cx="1891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Swarm </a:t>
            </a:r>
            <a:r>
              <a:rPr lang="en-US" sz="9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Optimisation</a:t>
            </a:r>
            <a:endParaRPr lang="en-US" sz="9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A01C4CB-1C96-EB6E-4859-8D1E6C58879C}"/>
              </a:ext>
            </a:extLst>
          </p:cNvPr>
          <p:cNvSpPr txBox="1"/>
          <p:nvPr/>
        </p:nvSpPr>
        <p:spPr>
          <a:xfrm>
            <a:off x="1908156" y="1586708"/>
            <a:ext cx="1891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Evolutionary Robotics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06BB440-9E37-7000-8F3D-D2BA83BB5B22}"/>
              </a:ext>
            </a:extLst>
          </p:cNvPr>
          <p:cNvSpPr txBox="1"/>
          <p:nvPr/>
        </p:nvSpPr>
        <p:spPr>
          <a:xfrm>
            <a:off x="3483267" y="4855566"/>
            <a:ext cx="1891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Swarm Robotics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B35CF8-9147-C575-BB99-F24C90A311B0}"/>
              </a:ext>
            </a:extLst>
          </p:cNvPr>
          <p:cNvSpPr txBox="1"/>
          <p:nvPr/>
        </p:nvSpPr>
        <p:spPr>
          <a:xfrm>
            <a:off x="4572000" y="1597349"/>
            <a:ext cx="1891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Human-Swarm Teaming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4293474-84F9-1AAC-0A3D-E41838C05726}"/>
              </a:ext>
            </a:extLst>
          </p:cNvPr>
          <p:cNvSpPr txBox="1"/>
          <p:nvPr/>
        </p:nvSpPr>
        <p:spPr>
          <a:xfrm>
            <a:off x="7193841" y="1633712"/>
            <a:ext cx="18030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Human-AI interaction</a:t>
            </a:r>
          </a:p>
        </p:txBody>
      </p:sp>
    </p:spTree>
    <p:extLst>
      <p:ext uri="{BB962C8B-B14F-4D97-AF65-F5344CB8AC3E}">
        <p14:creationId xmlns:p14="http://schemas.microsoft.com/office/powerpoint/2010/main" val="145970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8319CB4D-4F7A-AAA1-3120-22C2842ED53D}"/>
              </a:ext>
            </a:extLst>
          </p:cNvPr>
          <p:cNvSpPr/>
          <p:nvPr/>
        </p:nvSpPr>
        <p:spPr>
          <a:xfrm>
            <a:off x="75274" y="4007652"/>
            <a:ext cx="219600" cy="222958"/>
          </a:xfrm>
          <a:prstGeom prst="ellipse">
            <a:avLst/>
          </a:prstGeom>
          <a:gradFill flip="none" rotWithShape="1">
            <a:gsLst>
              <a:gs pos="0">
                <a:srgbClr val="34A852"/>
              </a:gs>
              <a:gs pos="100000">
                <a:schemeClr val="bg1"/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5DBD8A-4954-D253-3F17-7910CEF1F775}"/>
              </a:ext>
            </a:extLst>
          </p:cNvPr>
          <p:cNvSpPr/>
          <p:nvPr/>
        </p:nvSpPr>
        <p:spPr>
          <a:xfrm>
            <a:off x="66798" y="3186508"/>
            <a:ext cx="219600" cy="222958"/>
          </a:xfrm>
          <a:prstGeom prst="ellipse">
            <a:avLst/>
          </a:prstGeom>
          <a:gradFill flip="none" rotWithShape="1">
            <a:gsLst>
              <a:gs pos="0">
                <a:srgbClr val="34A852"/>
              </a:gs>
              <a:gs pos="100000">
                <a:schemeClr val="bg1"/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455E9-8BD6-264C-54EC-372FB991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98A06-EF5B-636B-E8E8-8F7BFC92D226}"/>
              </a:ext>
            </a:extLst>
          </p:cNvPr>
          <p:cNvSpPr txBox="1">
            <a:spLocks/>
          </p:cNvSpPr>
          <p:nvPr/>
        </p:nvSpPr>
        <p:spPr>
          <a:xfrm>
            <a:off x="187887" y="939526"/>
            <a:ext cx="8768226" cy="438656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300" i="1" dirty="0" err="1"/>
              <a:t>flora</a:t>
            </a:r>
            <a:r>
              <a:rPr lang="en-US" sz="2300" b="1" dirty="0" err="1"/>
              <a:t>robotica</a:t>
            </a:r>
            <a:r>
              <a:rPr lang="en-US" sz="2300" b="1" dirty="0"/>
              <a:t> (EU Horizon 2020)</a:t>
            </a:r>
          </a:p>
          <a:p>
            <a:pPr lvl="1"/>
            <a:r>
              <a:rPr lang="en-US" sz="2000" dirty="0"/>
              <a:t>Duration: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Apr 2016 – Dec 2019</a:t>
            </a:r>
          </a:p>
          <a:p>
            <a:pPr lvl="1"/>
            <a:r>
              <a:rPr lang="en-US" sz="2000" dirty="0"/>
              <a:t>Role: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PhD researcher</a:t>
            </a:r>
          </a:p>
          <a:p>
            <a:pPr lvl="1"/>
            <a:endParaRPr lang="en-US" sz="2300" b="1" dirty="0"/>
          </a:p>
          <a:p>
            <a:r>
              <a:rPr lang="en-US" sz="2300" b="1" dirty="0"/>
              <a:t>Flexible Autonomy of Robot Swarms (Alan Turing Institute)</a:t>
            </a:r>
          </a:p>
          <a:p>
            <a:pPr lvl="1"/>
            <a:r>
              <a:rPr lang="en-US" sz="2000" dirty="0"/>
              <a:t>Duration: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Aug 2019 – Dec 2020</a:t>
            </a:r>
          </a:p>
          <a:p>
            <a:pPr lvl="1"/>
            <a:r>
              <a:rPr lang="en-US" sz="2000" dirty="0"/>
              <a:t>Role: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Research Fellow</a:t>
            </a:r>
          </a:p>
          <a:p>
            <a:pPr lvl="1"/>
            <a:endParaRPr lang="en-US" sz="2000" dirty="0">
              <a:solidFill>
                <a:srgbClr val="A60000"/>
              </a:solidFill>
            </a:endParaRPr>
          </a:p>
          <a:p>
            <a:pPr lvl="1"/>
            <a:endParaRPr lang="en-US" sz="2000" dirty="0">
              <a:solidFill>
                <a:srgbClr val="A60000"/>
              </a:solidFill>
            </a:endParaRPr>
          </a:p>
          <a:p>
            <a:r>
              <a:rPr lang="en-US" sz="2300" b="1" dirty="0">
                <a:solidFill>
                  <a:schemeClr val="tx1"/>
                </a:solidFill>
              </a:rPr>
              <a:t>Trustworthy Human-swarm Partnership in Extreme Environments</a:t>
            </a:r>
            <a:r>
              <a:rPr lang="en-US" sz="2300" b="1" dirty="0">
                <a:solidFill>
                  <a:srgbClr val="FF0000"/>
                </a:solidFill>
              </a:rPr>
              <a:t> (TAS Agile Project I)</a:t>
            </a:r>
          </a:p>
          <a:p>
            <a:pPr lvl="1"/>
            <a:r>
              <a:rPr lang="en-US" sz="2000" dirty="0"/>
              <a:t>Duration: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Jan 2021– Feb 2022</a:t>
            </a:r>
          </a:p>
          <a:p>
            <a:pPr lvl="1"/>
            <a:r>
              <a:rPr lang="en-US" sz="2000" dirty="0"/>
              <a:t>Role: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PI</a:t>
            </a:r>
          </a:p>
          <a:p>
            <a:pPr lvl="1"/>
            <a:r>
              <a:rPr lang="en-US" sz="2000" dirty="0"/>
              <a:t>Academic Partners: </a:t>
            </a:r>
            <a:r>
              <a:rPr lang="en-US" sz="20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+15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Academic &amp; Researcher Staff (Southampton, King’s College, Nottingham)</a:t>
            </a:r>
          </a:p>
          <a:p>
            <a:pPr lvl="1"/>
            <a:r>
              <a:rPr lang="en-US" sz="2000" dirty="0"/>
              <a:t>Industry Partners: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Thales, Dstl, QinetiQ</a:t>
            </a:r>
          </a:p>
          <a:p>
            <a:pPr lvl="1"/>
            <a:endParaRPr lang="en-US" sz="2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r>
              <a:rPr lang="en-US" sz="2300" b="1" dirty="0">
                <a:solidFill>
                  <a:schemeClr val="tx1"/>
                </a:solidFill>
              </a:rPr>
              <a:t>XHS: </a:t>
            </a:r>
            <a:r>
              <a:rPr lang="en-US" sz="2300" b="1" dirty="0" err="1">
                <a:solidFill>
                  <a:schemeClr val="tx1"/>
                </a:solidFill>
              </a:rPr>
              <a:t>eXplainable</a:t>
            </a:r>
            <a:r>
              <a:rPr lang="en-US" sz="2300" b="1" dirty="0">
                <a:solidFill>
                  <a:schemeClr val="tx1"/>
                </a:solidFill>
              </a:rPr>
              <a:t> Human-swarm Systems</a:t>
            </a:r>
            <a:r>
              <a:rPr lang="en-US" sz="2300" b="1" dirty="0">
                <a:solidFill>
                  <a:srgbClr val="FF0000"/>
                </a:solidFill>
              </a:rPr>
              <a:t> (TAS Agile Project II)</a:t>
            </a:r>
          </a:p>
          <a:p>
            <a:pPr lvl="1"/>
            <a:r>
              <a:rPr lang="en-US" sz="2000" dirty="0"/>
              <a:t>Duration: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Jul 2022– Jun 2023</a:t>
            </a:r>
          </a:p>
          <a:p>
            <a:pPr lvl="1"/>
            <a:r>
              <a:rPr lang="en-US" sz="2000" dirty="0"/>
              <a:t>Role: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PI</a:t>
            </a:r>
          </a:p>
          <a:p>
            <a:pPr lvl="1"/>
            <a:r>
              <a:rPr lang="en-US" sz="2000" dirty="0"/>
              <a:t>Academic Partners: </a:t>
            </a:r>
            <a:r>
              <a:rPr lang="en-US" sz="20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16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Academic &amp; Researcher Staff (Southampton, King’s College, Uni Texas at Austin, Glasgow, Bristol)</a:t>
            </a:r>
          </a:p>
          <a:p>
            <a:pPr lvl="1"/>
            <a:r>
              <a:rPr lang="en-US" sz="2000" dirty="0"/>
              <a:t>Industry Partners: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Thales, Dstl</a:t>
            </a:r>
          </a:p>
          <a:p>
            <a:pPr lvl="1"/>
            <a:endParaRPr lang="en-US" sz="20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r>
              <a:rPr lang="en-US" sz="2300" b="1" dirty="0"/>
              <a:t>Smart Solutions Towards Cellular-Connected Unmanned Aerial Vehicles System (EPSRC)</a:t>
            </a:r>
          </a:p>
          <a:p>
            <a:pPr lvl="1"/>
            <a:r>
              <a:rPr lang="en-US" sz="2000" dirty="0"/>
              <a:t>Duration: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Aug 2022 – Jul 2025</a:t>
            </a:r>
          </a:p>
          <a:p>
            <a:pPr lvl="1"/>
            <a:r>
              <a:rPr lang="en-US" sz="2000" dirty="0"/>
              <a:t>Role: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Co-I</a:t>
            </a:r>
          </a:p>
          <a:p>
            <a:pPr lvl="1"/>
            <a:r>
              <a:rPr lang="en-US" sz="2000" dirty="0"/>
              <a:t>Academic Partners: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9 Researchers (Southampton, King’s College, Queen Mary)</a:t>
            </a:r>
          </a:p>
          <a:p>
            <a:pPr lvl="1"/>
            <a:r>
              <a:rPr lang="en-US" sz="2000" dirty="0"/>
              <a:t>Industry Partners: 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Thales, </a:t>
            </a:r>
            <a:r>
              <a:rPr lang="en-US" sz="20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AccelerComm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, Airborne Robotics, Ericsson, Northrop </a:t>
            </a:r>
            <a:r>
              <a:rPr lang="en-US" sz="2000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Gruman</a:t>
            </a:r>
            <a:r>
              <a:rPr lang="en-US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(UK), Toshiba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DE21B-7D3E-55EF-86FE-A6D603796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50"/>
          <a:stretch/>
        </p:blipFill>
        <p:spPr>
          <a:xfrm>
            <a:off x="7110653" y="2186283"/>
            <a:ext cx="272154" cy="287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5BC972-63BD-9DE6-6A43-D15F823DD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50"/>
          <a:stretch/>
        </p:blipFill>
        <p:spPr>
          <a:xfrm>
            <a:off x="5270064" y="3164340"/>
            <a:ext cx="272154" cy="287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59341B-AB06-23E5-8644-2C1F770DDC1A}"/>
              </a:ext>
            </a:extLst>
          </p:cNvPr>
          <p:cNvSpPr txBox="1"/>
          <p:nvPr/>
        </p:nvSpPr>
        <p:spPr>
          <a:xfrm>
            <a:off x="26126" y="887106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FFD7D-36CF-BC8C-57D5-4A00FA2AE518}"/>
              </a:ext>
            </a:extLst>
          </p:cNvPr>
          <p:cNvSpPr txBox="1"/>
          <p:nvPr/>
        </p:nvSpPr>
        <p:spPr>
          <a:xfrm>
            <a:off x="22757" y="1471419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D367C4-31F8-0C15-6B99-F1EED6B48D57}"/>
              </a:ext>
            </a:extLst>
          </p:cNvPr>
          <p:cNvSpPr txBox="1"/>
          <p:nvPr/>
        </p:nvSpPr>
        <p:spPr>
          <a:xfrm>
            <a:off x="45685" y="394861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A853"/>
                </a:solidFill>
                <a:effectLst/>
              </a:rPr>
              <a:t>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DDB3A-3DBE-1974-7B23-368512AF5285}"/>
              </a:ext>
            </a:extLst>
          </p:cNvPr>
          <p:cNvSpPr txBox="1"/>
          <p:nvPr/>
        </p:nvSpPr>
        <p:spPr>
          <a:xfrm>
            <a:off x="36037" y="313281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4A853"/>
                </a:solidFill>
                <a:effectLst/>
              </a:rPr>
              <a:t>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B83E4-8B4B-F49B-D4CB-D7450489357C}"/>
              </a:ext>
            </a:extLst>
          </p:cNvPr>
          <p:cNvSpPr txBox="1"/>
          <p:nvPr/>
        </p:nvSpPr>
        <p:spPr>
          <a:xfrm>
            <a:off x="20037" y="2159454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89122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/>
          <p:nvPr/>
        </p:nvSpPr>
        <p:spPr>
          <a:xfrm>
            <a:off x="2451450" y="3640170"/>
            <a:ext cx="4090500" cy="5727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Swarm Robotics</a:t>
            </a:r>
            <a:endParaRPr sz="1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342" name="Google Shape;342;p19"/>
          <p:cNvGrpSpPr/>
          <p:nvPr/>
        </p:nvGrpSpPr>
        <p:grpSpPr>
          <a:xfrm>
            <a:off x="453600" y="2000361"/>
            <a:ext cx="1837800" cy="1092146"/>
            <a:chOff x="528900" y="1404434"/>
            <a:chExt cx="1837800" cy="1092146"/>
          </a:xfrm>
        </p:grpSpPr>
        <p:sp>
          <p:nvSpPr>
            <p:cNvPr id="343" name="Google Shape;343;p19"/>
            <p:cNvSpPr txBox="1"/>
            <p:nvPr/>
          </p:nvSpPr>
          <p:spPr>
            <a:xfrm flipH="1">
              <a:off x="528900" y="1404434"/>
              <a:ext cx="18378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 single point of failure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 flipH="1">
              <a:off x="528900" y="1907105"/>
              <a:ext cx="1837800" cy="58947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Failure is Expensive</a:t>
              </a:r>
              <a:endParaRPr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45" name="Google Shape;345;p19"/>
          <p:cNvGrpSpPr/>
          <p:nvPr/>
        </p:nvGrpSpPr>
        <p:grpSpPr>
          <a:xfrm>
            <a:off x="2524464" y="1906753"/>
            <a:ext cx="1837800" cy="1185756"/>
            <a:chOff x="2599764" y="1310826"/>
            <a:chExt cx="1837800" cy="1185756"/>
          </a:xfrm>
        </p:grpSpPr>
        <p:sp>
          <p:nvSpPr>
            <p:cNvPr id="346" name="Google Shape;346;p19"/>
            <p:cNvSpPr txBox="1"/>
            <p:nvPr/>
          </p:nvSpPr>
          <p:spPr>
            <a:xfrm flipH="1">
              <a:off x="2599764" y="1310826"/>
              <a:ext cx="18378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Communication does not exist, is likely to fail or is not allowed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 flipH="1">
              <a:off x="2611700" y="1923883"/>
              <a:ext cx="1715300" cy="5726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Limited Communication</a:t>
              </a:r>
              <a:endParaRPr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48" name="Google Shape;348;p19"/>
          <p:cNvGrpSpPr/>
          <p:nvPr/>
        </p:nvGrpSpPr>
        <p:grpSpPr>
          <a:xfrm>
            <a:off x="4619200" y="2000361"/>
            <a:ext cx="1837800" cy="1092146"/>
            <a:chOff x="4694500" y="1404434"/>
            <a:chExt cx="1837800" cy="1092146"/>
          </a:xfrm>
        </p:grpSpPr>
        <p:sp>
          <p:nvSpPr>
            <p:cNvPr id="349" name="Google Shape;349;p19"/>
            <p:cNvSpPr txBox="1"/>
            <p:nvPr/>
          </p:nvSpPr>
          <p:spPr>
            <a:xfrm flipH="1">
              <a:off x="4694500" y="1404434"/>
              <a:ext cx="18378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Synchronized &amp; certain information is unavailable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 flipH="1">
              <a:off x="4694500" y="1923884"/>
              <a:ext cx="1837800" cy="57269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Uncertain</a:t>
              </a:r>
              <a:endParaRPr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51" name="Google Shape;351;p19"/>
          <p:cNvGrpSpPr/>
          <p:nvPr/>
        </p:nvGrpSpPr>
        <p:grpSpPr>
          <a:xfrm>
            <a:off x="6702000" y="2000361"/>
            <a:ext cx="1837800" cy="1092144"/>
            <a:chOff x="6777300" y="1404434"/>
            <a:chExt cx="1837800" cy="1092144"/>
          </a:xfrm>
        </p:grpSpPr>
        <p:sp>
          <p:nvSpPr>
            <p:cNvPr id="352" name="Google Shape;352;p19"/>
            <p:cNvSpPr txBox="1"/>
            <p:nvPr/>
          </p:nvSpPr>
          <p:spPr>
            <a:xfrm flipH="1">
              <a:off x="6777300" y="1404434"/>
              <a:ext cx="18378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Sophisticated Sensors are not working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p19"/>
            <p:cNvSpPr/>
            <p:nvPr/>
          </p:nvSpPr>
          <p:spPr>
            <a:xfrm flipH="1">
              <a:off x="6777300" y="1923883"/>
              <a:ext cx="1837800" cy="572695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Sensor Failure</a:t>
              </a:r>
              <a:endParaRPr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354" name="Google Shape;354;p19"/>
          <p:cNvCxnSpPr>
            <a:cxnSpLocks/>
            <a:stCxn id="325" idx="1"/>
            <a:endCxn id="344" idx="2"/>
          </p:cNvCxnSpPr>
          <p:nvPr/>
        </p:nvCxnSpPr>
        <p:spPr>
          <a:xfrm rot="10800000">
            <a:off x="1372500" y="3092508"/>
            <a:ext cx="1078950" cy="834013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19"/>
          <p:cNvCxnSpPr>
            <a:cxnSpLocks/>
            <a:stCxn id="325" idx="0"/>
            <a:endCxn id="347" idx="2"/>
          </p:cNvCxnSpPr>
          <p:nvPr/>
        </p:nvCxnSpPr>
        <p:spPr>
          <a:xfrm rot="16200000" flipV="1">
            <a:off x="3671545" y="2815015"/>
            <a:ext cx="547661" cy="110265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19"/>
          <p:cNvCxnSpPr>
            <a:cxnSpLocks/>
            <a:stCxn id="325" idx="0"/>
            <a:endCxn id="350" idx="2"/>
          </p:cNvCxnSpPr>
          <p:nvPr/>
        </p:nvCxnSpPr>
        <p:spPr>
          <a:xfrm rot="5400000" flipH="1" flipV="1">
            <a:off x="4743569" y="2845639"/>
            <a:ext cx="547663" cy="1041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19"/>
          <p:cNvCxnSpPr>
            <a:cxnSpLocks/>
            <a:stCxn id="325" idx="3"/>
            <a:endCxn id="353" idx="2"/>
          </p:cNvCxnSpPr>
          <p:nvPr/>
        </p:nvCxnSpPr>
        <p:spPr>
          <a:xfrm flipV="1">
            <a:off x="6541950" y="3092505"/>
            <a:ext cx="1078950" cy="834015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" name="Google Shape;358;p19"/>
          <p:cNvSpPr txBox="1"/>
          <p:nvPr/>
        </p:nvSpPr>
        <p:spPr>
          <a:xfrm>
            <a:off x="1928850" y="967796"/>
            <a:ext cx="528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Why Swarm Robotics?</a:t>
            </a:r>
            <a:endParaRPr sz="20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9;p19">
            <a:extLst>
              <a:ext uri="{FF2B5EF4-FFF2-40B4-BE49-F238E27FC236}">
                <a16:creationId xmlns:a16="http://schemas.microsoft.com/office/drawing/2014/main" id="{9E071E4E-9998-4F00-B360-09F43498C645}"/>
              </a:ext>
            </a:extLst>
          </p:cNvPr>
          <p:cNvSpPr txBox="1"/>
          <p:nvPr/>
        </p:nvSpPr>
        <p:spPr>
          <a:xfrm flipH="1">
            <a:off x="187569" y="4212867"/>
            <a:ext cx="8663353" cy="5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Anonymous agents in large groups that may not have access to global information 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47A57F-AC85-D7F9-7C70-982A64DDF16B}"/>
              </a:ext>
            </a:extLst>
          </p:cNvPr>
          <p:cNvGrpSpPr/>
          <p:nvPr/>
        </p:nvGrpSpPr>
        <p:grpSpPr>
          <a:xfrm flipH="1">
            <a:off x="5939588" y="255942"/>
            <a:ext cx="1354590" cy="1603104"/>
            <a:chOff x="7988084" y="1490293"/>
            <a:chExt cx="3424906" cy="403933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B6868B-1E1D-8DA4-0A4A-E2C8EC53B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494267" y="4722224"/>
              <a:ext cx="462956" cy="43497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266306-33BD-31A5-F682-4124D3A73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151754" y="1867183"/>
              <a:ext cx="462956" cy="434975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CE083AF-7951-75AF-6B9D-E355A337AB24}"/>
                </a:ext>
              </a:extLst>
            </p:cNvPr>
            <p:cNvSpPr/>
            <p:nvPr/>
          </p:nvSpPr>
          <p:spPr>
            <a:xfrm>
              <a:off x="10218835" y="1994057"/>
              <a:ext cx="36000" cy="36000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  <a:effectLst>
              <a:glow rad="228600">
                <a:srgbClr val="FFC000">
                  <a:alpha val="8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99489E2-D110-9F00-898A-C5302B892F65}"/>
                </a:ext>
              </a:extLst>
            </p:cNvPr>
            <p:cNvSpPr/>
            <p:nvPr/>
          </p:nvSpPr>
          <p:spPr>
            <a:xfrm>
              <a:off x="9812047" y="4876806"/>
              <a:ext cx="36000" cy="3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lumMod val="75000"/>
                  <a:alpha val="8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FD93315-25DB-0674-CD5F-C19446AB13B5}"/>
                </a:ext>
              </a:extLst>
            </p:cNvPr>
            <p:cNvGrpSpPr/>
            <p:nvPr/>
          </p:nvGrpSpPr>
          <p:grpSpPr>
            <a:xfrm>
              <a:off x="10807716" y="2770122"/>
              <a:ext cx="434975" cy="462956"/>
              <a:chOff x="10807716" y="2770122"/>
              <a:chExt cx="434975" cy="462956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A15642B-1CBC-AE75-84A9-C2E16EC4E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10793726" y="2784112"/>
                <a:ext cx="462956" cy="434975"/>
              </a:xfrm>
              <a:prstGeom prst="rect">
                <a:avLst/>
              </a:prstGeom>
            </p:spPr>
          </p:pic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795E1DE-764E-2237-69C8-4107C61735BA}"/>
                  </a:ext>
                </a:extLst>
              </p:cNvPr>
              <p:cNvSpPr/>
              <p:nvPr/>
            </p:nvSpPr>
            <p:spPr>
              <a:xfrm>
                <a:off x="11146631" y="3039040"/>
                <a:ext cx="36000" cy="360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glow rad="228600">
                  <a:srgbClr val="7030A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7A79DA-E24B-E817-8BD9-67FA56A91609}"/>
                </a:ext>
              </a:extLst>
            </p:cNvPr>
            <p:cNvGrpSpPr/>
            <p:nvPr/>
          </p:nvGrpSpPr>
          <p:grpSpPr>
            <a:xfrm>
              <a:off x="10950034" y="2318871"/>
              <a:ext cx="462956" cy="434975"/>
              <a:chOff x="10950034" y="2318871"/>
              <a:chExt cx="462956" cy="434975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193B126E-F404-ED1B-F5ED-63B289807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50034" y="2318871"/>
                <a:ext cx="462956" cy="434975"/>
              </a:xfrm>
              <a:prstGeom prst="rect">
                <a:avLst/>
              </a:prstGeom>
            </p:spPr>
          </p:pic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2FCFC52-1564-63BA-005B-66489D50E4F8}"/>
                  </a:ext>
                </a:extLst>
              </p:cNvPr>
              <p:cNvSpPr/>
              <p:nvPr/>
            </p:nvSpPr>
            <p:spPr>
              <a:xfrm>
                <a:off x="11222102" y="2387163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228600">
                  <a:srgbClr val="FF000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628D050-267E-B206-56BC-9C4943544D84}"/>
                </a:ext>
              </a:extLst>
            </p:cNvPr>
            <p:cNvGrpSpPr/>
            <p:nvPr/>
          </p:nvGrpSpPr>
          <p:grpSpPr>
            <a:xfrm>
              <a:off x="9932467" y="3554857"/>
              <a:ext cx="462956" cy="434975"/>
              <a:chOff x="11368619" y="1867184"/>
              <a:chExt cx="462956" cy="434975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51C9FE44-DCB9-4EC3-54A0-C989A2660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1368619" y="1867184"/>
                <a:ext cx="462956" cy="434975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D11618B-960B-F849-9B0D-7C142CA1797E}"/>
                  </a:ext>
                </a:extLst>
              </p:cNvPr>
              <p:cNvSpPr/>
              <p:nvPr/>
            </p:nvSpPr>
            <p:spPr>
              <a:xfrm>
                <a:off x="11535824" y="2209363"/>
                <a:ext cx="36000" cy="36000"/>
              </a:xfrm>
              <a:prstGeom prst="ellipse">
                <a:avLst/>
              </a:prstGeom>
              <a:solidFill>
                <a:srgbClr val="F6F800"/>
              </a:solidFill>
              <a:ln>
                <a:noFill/>
              </a:ln>
              <a:effectLst>
                <a:glow rad="228600">
                  <a:srgbClr val="FFFF0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944FE8A-EF98-D164-3D63-76A1FF2C8D1B}"/>
                </a:ext>
              </a:extLst>
            </p:cNvPr>
            <p:cNvGrpSpPr/>
            <p:nvPr/>
          </p:nvGrpSpPr>
          <p:grpSpPr>
            <a:xfrm>
              <a:off x="10905183" y="1490293"/>
              <a:ext cx="434975" cy="462956"/>
              <a:chOff x="10905183" y="1490293"/>
              <a:chExt cx="434975" cy="462956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5C6F9E5-9C83-6DCE-8912-237989C0D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 flipV="1">
                <a:off x="10891193" y="1504283"/>
                <a:ext cx="462956" cy="434975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672E457-C2E1-4646-5470-C7E2ECA92084}"/>
                  </a:ext>
                </a:extLst>
              </p:cNvPr>
              <p:cNvSpPr/>
              <p:nvPr/>
            </p:nvSpPr>
            <p:spPr>
              <a:xfrm>
                <a:off x="11240102" y="174529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glow rad="228600">
                  <a:srgbClr val="00B05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72F40FA-8A52-9967-8A51-BE6748EF5BDB}"/>
                </a:ext>
              </a:extLst>
            </p:cNvPr>
            <p:cNvGrpSpPr/>
            <p:nvPr/>
          </p:nvGrpSpPr>
          <p:grpSpPr>
            <a:xfrm flipH="1">
              <a:off x="9543163" y="3253161"/>
              <a:ext cx="434975" cy="462956"/>
              <a:chOff x="10905183" y="1490293"/>
              <a:chExt cx="434975" cy="462956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99EC841-E5FE-226A-521C-26593B43F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 flipV="1">
                <a:off x="10891193" y="1504283"/>
                <a:ext cx="462956" cy="434975"/>
              </a:xfrm>
              <a:prstGeom prst="rect">
                <a:avLst/>
              </a:prstGeom>
            </p:spPr>
          </p:pic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04D1C5A-E171-F64E-D13E-D548F768CF87}"/>
                  </a:ext>
                </a:extLst>
              </p:cNvPr>
              <p:cNvSpPr/>
              <p:nvPr/>
            </p:nvSpPr>
            <p:spPr>
              <a:xfrm>
                <a:off x="11240102" y="174529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glow rad="228600">
                  <a:srgbClr val="00B05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349DAC3-96D5-C29A-E0DE-79AADA1CF834}"/>
                </a:ext>
              </a:extLst>
            </p:cNvPr>
            <p:cNvGrpSpPr/>
            <p:nvPr/>
          </p:nvGrpSpPr>
          <p:grpSpPr>
            <a:xfrm>
              <a:off x="10450512" y="3441255"/>
              <a:ext cx="434975" cy="462956"/>
              <a:chOff x="10905183" y="1490293"/>
              <a:chExt cx="434975" cy="462956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143AD2ED-A962-8538-24A1-29348D5DF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 flipV="1">
                <a:off x="10891193" y="1504283"/>
                <a:ext cx="462956" cy="434975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FDA7035-8AF5-A459-D06B-7FFF6CB42653}"/>
                  </a:ext>
                </a:extLst>
              </p:cNvPr>
              <p:cNvSpPr/>
              <p:nvPr/>
            </p:nvSpPr>
            <p:spPr>
              <a:xfrm>
                <a:off x="11240102" y="174529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glow rad="228600">
                  <a:srgbClr val="00B05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C9CB3F6-E331-2BE3-F4D1-0FFB7C8C115D}"/>
                </a:ext>
              </a:extLst>
            </p:cNvPr>
            <p:cNvGrpSpPr/>
            <p:nvPr/>
          </p:nvGrpSpPr>
          <p:grpSpPr>
            <a:xfrm rot="16200000">
              <a:off x="8399999" y="3625356"/>
              <a:ext cx="434975" cy="462956"/>
              <a:chOff x="10905183" y="1490293"/>
              <a:chExt cx="434975" cy="462956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6FF22CB-44CE-5F2F-36AF-37427CBD0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 flipV="1">
                <a:off x="10891193" y="1504283"/>
                <a:ext cx="462956" cy="434975"/>
              </a:xfrm>
              <a:prstGeom prst="rect">
                <a:avLst/>
              </a:prstGeom>
            </p:spPr>
          </p:pic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0CA047B-D801-0CEE-63C3-C06227D178C0}"/>
                  </a:ext>
                </a:extLst>
              </p:cNvPr>
              <p:cNvSpPr/>
              <p:nvPr/>
            </p:nvSpPr>
            <p:spPr>
              <a:xfrm>
                <a:off x="11240102" y="174529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glow rad="228600">
                  <a:srgbClr val="00B05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0B4DB70-8413-84A2-ACC6-6CC68A3DF014}"/>
                </a:ext>
              </a:extLst>
            </p:cNvPr>
            <p:cNvGrpSpPr/>
            <p:nvPr/>
          </p:nvGrpSpPr>
          <p:grpSpPr>
            <a:xfrm rot="5400000">
              <a:off x="8168520" y="4949237"/>
              <a:ext cx="434975" cy="462956"/>
              <a:chOff x="10905183" y="1490293"/>
              <a:chExt cx="434975" cy="462956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AFD6789-CAA2-A60F-1E2E-00605434C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 flipV="1">
                <a:off x="10891193" y="1504283"/>
                <a:ext cx="462956" cy="434975"/>
              </a:xfrm>
              <a:prstGeom prst="rect">
                <a:avLst/>
              </a:prstGeom>
            </p:spPr>
          </p:pic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4ECC048-742F-0A12-4057-CAED9C51461B}"/>
                  </a:ext>
                </a:extLst>
              </p:cNvPr>
              <p:cNvSpPr/>
              <p:nvPr/>
            </p:nvSpPr>
            <p:spPr>
              <a:xfrm>
                <a:off x="11240102" y="174529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glow rad="228600">
                  <a:srgbClr val="00B05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9B9CE49-AEA7-5C4E-0761-882AA320DAB7}"/>
                </a:ext>
              </a:extLst>
            </p:cNvPr>
            <p:cNvGrpSpPr/>
            <p:nvPr/>
          </p:nvGrpSpPr>
          <p:grpSpPr>
            <a:xfrm rot="16200000">
              <a:off x="9051067" y="3748211"/>
              <a:ext cx="434975" cy="462956"/>
              <a:chOff x="10807716" y="2770122"/>
              <a:chExt cx="434975" cy="462956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DB167A20-08F5-2123-BFCB-880E8A454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10793726" y="2784112"/>
                <a:ext cx="462956" cy="434975"/>
              </a:xfrm>
              <a:prstGeom prst="rect">
                <a:avLst/>
              </a:prstGeom>
            </p:spPr>
          </p:pic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3323B13-97B8-11E3-8ACA-5C398134E22C}"/>
                  </a:ext>
                </a:extLst>
              </p:cNvPr>
              <p:cNvSpPr/>
              <p:nvPr/>
            </p:nvSpPr>
            <p:spPr>
              <a:xfrm>
                <a:off x="11146631" y="3039040"/>
                <a:ext cx="36000" cy="36000"/>
              </a:xfrm>
              <a:prstGeom prst="ellipse">
                <a:avLst/>
              </a:prstGeom>
              <a:solidFill>
                <a:srgbClr val="0432FF"/>
              </a:solidFill>
              <a:ln>
                <a:noFill/>
              </a:ln>
              <a:effectLst>
                <a:glow rad="228600">
                  <a:srgbClr val="0432FF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57DDAAA-8987-1322-422F-EBCC6345BBFB}"/>
                </a:ext>
              </a:extLst>
            </p:cNvPr>
            <p:cNvGrpSpPr/>
            <p:nvPr/>
          </p:nvGrpSpPr>
          <p:grpSpPr>
            <a:xfrm rot="16200000">
              <a:off x="9339184" y="4171028"/>
              <a:ext cx="462956" cy="434975"/>
              <a:chOff x="10950034" y="2318871"/>
              <a:chExt cx="462956" cy="434975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3CA527E-EA4D-0A50-A138-E0D19C929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50034" y="2318871"/>
                <a:ext cx="462956" cy="434975"/>
              </a:xfrm>
              <a:prstGeom prst="rect">
                <a:avLst/>
              </a:prstGeom>
            </p:spPr>
          </p:pic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09C564B-8E0C-F0FB-5C20-B6ACC9EB7C33}"/>
                  </a:ext>
                </a:extLst>
              </p:cNvPr>
              <p:cNvSpPr/>
              <p:nvPr/>
            </p:nvSpPr>
            <p:spPr>
              <a:xfrm>
                <a:off x="11222102" y="2387163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228600">
                  <a:srgbClr val="FF000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FEE4C5C-D10B-F3A9-5A6F-D2FAD3B1D119}"/>
                </a:ext>
              </a:extLst>
            </p:cNvPr>
            <p:cNvGrpSpPr/>
            <p:nvPr/>
          </p:nvGrpSpPr>
          <p:grpSpPr>
            <a:xfrm rot="5400000" flipV="1">
              <a:off x="8002074" y="4282212"/>
              <a:ext cx="434975" cy="462956"/>
              <a:chOff x="10807716" y="2770122"/>
              <a:chExt cx="434975" cy="462956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2A708FF-AD44-B945-74F3-42241597E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10793726" y="2784112"/>
                <a:ext cx="462956" cy="434975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ACA5F48-BD7F-D64C-22BF-FBF58D31D5DA}"/>
                  </a:ext>
                </a:extLst>
              </p:cNvPr>
              <p:cNvSpPr/>
              <p:nvPr/>
            </p:nvSpPr>
            <p:spPr>
              <a:xfrm>
                <a:off x="11146631" y="3039040"/>
                <a:ext cx="36000" cy="360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glow rad="228600">
                  <a:srgbClr val="7030A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3D989DB-53E1-6C31-EC69-C5FA84928431}"/>
                </a:ext>
              </a:extLst>
            </p:cNvPr>
            <p:cNvGrpSpPr/>
            <p:nvPr/>
          </p:nvGrpSpPr>
          <p:grpSpPr>
            <a:xfrm rot="5400000" flipH="1">
              <a:off x="10161917" y="3011099"/>
              <a:ext cx="462956" cy="434975"/>
              <a:chOff x="10950034" y="2318871"/>
              <a:chExt cx="462956" cy="434975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2E96EBB-CD86-7138-0836-47B1806B8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50034" y="2318871"/>
                <a:ext cx="462956" cy="434975"/>
              </a:xfrm>
              <a:prstGeom prst="rect">
                <a:avLst/>
              </a:prstGeom>
            </p:spPr>
          </p:pic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6DC4765-9F87-2FE5-C39C-9EF6687B8D63}"/>
                  </a:ext>
                </a:extLst>
              </p:cNvPr>
              <p:cNvSpPr/>
              <p:nvPr/>
            </p:nvSpPr>
            <p:spPr>
              <a:xfrm>
                <a:off x="11222102" y="2387163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228600">
                  <a:srgbClr val="FF000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1CC51CF-1D87-3457-A218-ED077029156E}"/>
                </a:ext>
              </a:extLst>
            </p:cNvPr>
            <p:cNvGrpSpPr/>
            <p:nvPr/>
          </p:nvGrpSpPr>
          <p:grpSpPr>
            <a:xfrm>
              <a:off x="8568505" y="4390218"/>
              <a:ext cx="462956" cy="434975"/>
              <a:chOff x="11368619" y="1867184"/>
              <a:chExt cx="462956" cy="43497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A6F685F-0399-E795-CEBE-AF1B3AB5F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1368619" y="1867184"/>
                <a:ext cx="462956" cy="434975"/>
              </a:xfrm>
              <a:prstGeom prst="rect">
                <a:avLst/>
              </a:prstGeom>
            </p:spPr>
          </p:pic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8472F26-BCC4-F0FB-3FC5-BD68EFE3C03D}"/>
                  </a:ext>
                </a:extLst>
              </p:cNvPr>
              <p:cNvSpPr/>
              <p:nvPr/>
            </p:nvSpPr>
            <p:spPr>
              <a:xfrm>
                <a:off x="11535824" y="2209363"/>
                <a:ext cx="36000" cy="36000"/>
              </a:xfrm>
              <a:prstGeom prst="ellipse">
                <a:avLst/>
              </a:prstGeom>
              <a:solidFill>
                <a:srgbClr val="F6F800"/>
              </a:solidFill>
              <a:ln>
                <a:noFill/>
              </a:ln>
              <a:effectLst>
                <a:glow rad="228600">
                  <a:srgbClr val="FFFF0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FE4E8B6-68CA-E9B5-4940-E5244CE4C871}"/>
                </a:ext>
              </a:extLst>
            </p:cNvPr>
            <p:cNvGrpSpPr/>
            <p:nvPr/>
          </p:nvGrpSpPr>
          <p:grpSpPr>
            <a:xfrm>
              <a:off x="10099293" y="4053331"/>
              <a:ext cx="462956" cy="434975"/>
              <a:chOff x="11368619" y="1867184"/>
              <a:chExt cx="462956" cy="43497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0771F80-BFC2-F014-43A7-843D0FD9A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1368619" y="1867184"/>
                <a:ext cx="462956" cy="434975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43BD4DC-F899-7500-AAF0-996822EFCB42}"/>
                  </a:ext>
                </a:extLst>
              </p:cNvPr>
              <p:cNvSpPr/>
              <p:nvPr/>
            </p:nvSpPr>
            <p:spPr>
              <a:xfrm>
                <a:off x="11535824" y="2209363"/>
                <a:ext cx="36000" cy="36000"/>
              </a:xfrm>
              <a:prstGeom prst="ellipse">
                <a:avLst/>
              </a:prstGeom>
              <a:solidFill>
                <a:srgbClr val="F6F800"/>
              </a:solidFill>
              <a:ln>
                <a:noFill/>
              </a:ln>
              <a:effectLst>
                <a:glow rad="228600">
                  <a:srgbClr val="FFFF00">
                    <a:alpha val="82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D4D65D0-379B-2808-1CFA-041003A48C09}"/>
                </a:ext>
              </a:extLst>
            </p:cNvPr>
            <p:cNvGrpSpPr/>
            <p:nvPr/>
          </p:nvGrpSpPr>
          <p:grpSpPr>
            <a:xfrm flipV="1">
              <a:off x="8961352" y="5066668"/>
              <a:ext cx="434975" cy="462956"/>
              <a:chOff x="10807716" y="2770122"/>
              <a:chExt cx="434975" cy="462956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01FEF68-B66F-0FFE-B08D-E1F39EB47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10793726" y="2784112"/>
                <a:ext cx="462956" cy="434975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17270D6-88F4-283F-FC56-2B3CC1EECBD0}"/>
                  </a:ext>
                </a:extLst>
              </p:cNvPr>
              <p:cNvSpPr/>
              <p:nvPr/>
            </p:nvSpPr>
            <p:spPr>
              <a:xfrm>
                <a:off x="11146631" y="3039040"/>
                <a:ext cx="36000" cy="36000"/>
              </a:xfrm>
              <a:prstGeom prst="ellipse">
                <a:avLst/>
              </a:prstGeom>
              <a:solidFill>
                <a:srgbClr val="0432FF"/>
              </a:solidFill>
              <a:ln>
                <a:noFill/>
              </a:ln>
              <a:effectLst>
                <a:glow rad="228600">
                  <a:srgbClr val="0432FF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04A3011-AFF4-E07D-91D0-A9394A3A1C03}"/>
              </a:ext>
            </a:extLst>
          </p:cNvPr>
          <p:cNvGrpSpPr/>
          <p:nvPr/>
        </p:nvGrpSpPr>
        <p:grpSpPr>
          <a:xfrm>
            <a:off x="2081250" y="229998"/>
            <a:ext cx="1078950" cy="1892974"/>
            <a:chOff x="2725953" y="1387017"/>
            <a:chExt cx="3634960" cy="4257783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112DB66-A4DC-C44A-C7B6-961E24880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163522" flipH="1">
              <a:off x="5607393" y="1387017"/>
              <a:ext cx="343169" cy="321287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A56E318-92F6-10B0-9075-7691CF43B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36478">
              <a:off x="5765969" y="2261742"/>
              <a:ext cx="343169" cy="32128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E7D9C75-CC01-0D22-F483-11C458CE8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636478">
              <a:off x="5730616" y="1757299"/>
              <a:ext cx="343169" cy="32128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DD8A338-42AA-2508-0B0D-4502A245F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636478" flipH="1" flipV="1">
              <a:off x="5496978" y="1926051"/>
              <a:ext cx="343169" cy="32128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E0A13CA-7692-80B9-B7CF-7FBD83206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36478">
              <a:off x="6017744" y="1520376"/>
              <a:ext cx="343169" cy="321287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9B74A6E-DC31-98A3-C097-B9E3B3E02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36478">
              <a:off x="5535300" y="2760645"/>
              <a:ext cx="343169" cy="321287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2BB069B-D100-1B9C-4DA2-F8E17B57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163522" flipH="1">
              <a:off x="5137746" y="3268356"/>
              <a:ext cx="343169" cy="32128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F830BD2-7958-9FFA-4E7E-91E50564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36478">
              <a:off x="5824106" y="2692856"/>
              <a:ext cx="343169" cy="32128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088E7B0-BB86-E39D-AA30-C23FE2C75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636478">
              <a:off x="5492982" y="3039952"/>
              <a:ext cx="343169" cy="321287"/>
            </a:xfrm>
            <a:prstGeom prst="rect">
              <a:avLst/>
            </a:prstGeom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D210925-F8AB-F51D-F522-EC325DD8D17A}"/>
                </a:ext>
              </a:extLst>
            </p:cNvPr>
            <p:cNvGrpSpPr/>
            <p:nvPr/>
          </p:nvGrpSpPr>
          <p:grpSpPr>
            <a:xfrm>
              <a:off x="5028517" y="2540456"/>
              <a:ext cx="1002352" cy="947691"/>
              <a:chOff x="5028517" y="2540456"/>
              <a:chExt cx="1002352" cy="947691"/>
            </a:xfrm>
          </p:grpSpPr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71360952-339A-66C9-EFF4-69D4D877D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3522" flipH="1">
                <a:off x="5028517" y="3014460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B57A3A2F-121B-B254-0CEB-7879AE947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636478">
                <a:off x="5340582" y="2887552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B567C636-8CC4-2931-CED9-50D4B26F1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36478">
                <a:off x="5671706" y="2540456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EB661A6A-F541-A8B7-720F-275B9E944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36478">
                <a:off x="5687700" y="2913045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C78C9276-3502-64FB-A3CE-448DA8377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3522" flipH="1">
                <a:off x="5180917" y="3166860"/>
                <a:ext cx="343169" cy="321287"/>
              </a:xfrm>
              <a:prstGeom prst="rect">
                <a:avLst/>
              </a:prstGeom>
            </p:spPr>
          </p:pic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33FC85F7-5BC8-72CA-FA1F-D03CA9A92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636478">
              <a:off x="5883016" y="1909699"/>
              <a:ext cx="343169" cy="321287"/>
            </a:xfrm>
            <a:prstGeom prst="rect">
              <a:avLst/>
            </a:prstGeom>
          </p:spPr>
        </p:pic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1F662C8-02E8-2507-5030-21E442722BA6}"/>
                </a:ext>
              </a:extLst>
            </p:cNvPr>
            <p:cNvGrpSpPr/>
            <p:nvPr/>
          </p:nvGrpSpPr>
          <p:grpSpPr>
            <a:xfrm>
              <a:off x="4024949" y="3141323"/>
              <a:ext cx="973586" cy="1322477"/>
              <a:chOff x="5539727" y="1672776"/>
              <a:chExt cx="973586" cy="1322477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A33BC2CD-4334-D6AB-7234-0D8F21853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3522" flipH="1">
                <a:off x="5539727" y="2673966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3353EF00-107A-D032-7044-7EF70D879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36478">
                <a:off x="6170144" y="1672776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D647E540-BF23-7D60-4DA8-D4AC6F6E7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636478">
                <a:off x="6035416" y="2062099"/>
                <a:ext cx="343169" cy="321287"/>
              </a:xfrm>
              <a:prstGeom prst="rect">
                <a:avLst/>
              </a:prstGeom>
            </p:spPr>
          </p:pic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5DC7067-CC0A-8759-CA43-369615B5474E}"/>
                </a:ext>
              </a:extLst>
            </p:cNvPr>
            <p:cNvGrpSpPr/>
            <p:nvPr/>
          </p:nvGrpSpPr>
          <p:grpSpPr>
            <a:xfrm>
              <a:off x="3554455" y="3747339"/>
              <a:ext cx="753520" cy="854910"/>
              <a:chOff x="5759793" y="1539417"/>
              <a:chExt cx="753520" cy="854910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64701943-2F07-A64A-E4BC-05DE59AC6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3522" flipH="1">
                <a:off x="5759793" y="1539417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E35CDA3-80D4-1A6E-E15B-FFD3ED0C0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36478">
                <a:off x="6170144" y="1672776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834D8AC2-5680-9275-EBFA-987B7F349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636478">
                <a:off x="6035416" y="2062099"/>
                <a:ext cx="343169" cy="321287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EAF8DE5-FC49-95FC-07FC-E9A92E28C491}"/>
                </a:ext>
              </a:extLst>
            </p:cNvPr>
            <p:cNvGrpSpPr/>
            <p:nvPr/>
          </p:nvGrpSpPr>
          <p:grpSpPr>
            <a:xfrm>
              <a:off x="3493547" y="5034489"/>
              <a:ext cx="753520" cy="610311"/>
              <a:chOff x="5759793" y="1539417"/>
              <a:chExt cx="753520" cy="610311"/>
            </a:xfrm>
          </p:grpSpPr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DC5B6EF8-41B0-14C8-7188-0C623EE0C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3522" flipH="1">
                <a:off x="5759793" y="1539417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92D351D4-3F39-09D7-E0B6-D700497F0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36478">
                <a:off x="6170144" y="1672776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82BE409F-D599-334F-9F76-F4589FF9E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636478">
                <a:off x="5883959" y="1817500"/>
                <a:ext cx="343169" cy="321287"/>
              </a:xfrm>
              <a:prstGeom prst="rect">
                <a:avLst/>
              </a:prstGeom>
            </p:spPr>
          </p:pic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3724BF6-36F8-D11F-864E-6806320E6555}"/>
                </a:ext>
              </a:extLst>
            </p:cNvPr>
            <p:cNvGrpSpPr/>
            <p:nvPr/>
          </p:nvGrpSpPr>
          <p:grpSpPr>
            <a:xfrm>
              <a:off x="3242498" y="3285401"/>
              <a:ext cx="1608885" cy="1107938"/>
              <a:chOff x="4421984" y="2876611"/>
              <a:chExt cx="1608885" cy="1107938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437D97D9-9D42-4F21-87A0-C1B27DA88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3522" flipH="1">
                <a:off x="5028517" y="3014460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922E43CC-AB77-1E2E-4EA7-71976EE9B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636478">
                <a:off x="5340582" y="2887552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495D3AA5-2D3C-AED9-789C-F00AEEF63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36478">
                <a:off x="4421984" y="3663262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8130DAEA-E8FC-A24D-6C97-364B9C5D4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36478">
                <a:off x="5687700" y="2913045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E1F36304-45E7-EE57-9406-5A7D9CD37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3522" flipH="1">
                <a:off x="5180917" y="3166860"/>
                <a:ext cx="343169" cy="321287"/>
              </a:xfrm>
              <a:prstGeom prst="rect">
                <a:avLst/>
              </a:prstGeom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00282FE-46B9-9BA7-93D5-FDB6D462C7A5}"/>
                </a:ext>
              </a:extLst>
            </p:cNvPr>
            <p:cNvGrpSpPr/>
            <p:nvPr/>
          </p:nvGrpSpPr>
          <p:grpSpPr>
            <a:xfrm>
              <a:off x="2725953" y="4040306"/>
              <a:ext cx="1373089" cy="795291"/>
              <a:chOff x="4657780" y="2540456"/>
              <a:chExt cx="1373089" cy="795291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7625DE42-C815-3665-0B56-71A9BF975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3522" flipH="1">
                <a:off x="5028517" y="3014460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3882C3D5-5EBC-94D9-B748-96C201DCF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636478">
                <a:off x="5340582" y="2887552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5FDD9628-6E53-6F53-6A41-4FB54A769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36478">
                <a:off x="5671706" y="2540456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7E0E134-FE60-CC81-F495-79E77D73C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36478">
                <a:off x="5687700" y="2913045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7F629E24-3212-1C41-F173-D23C21CCA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3522" flipH="1">
                <a:off x="4657780" y="2584561"/>
                <a:ext cx="343169" cy="321287"/>
              </a:xfrm>
              <a:prstGeom prst="rect">
                <a:avLst/>
              </a:prstGeom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B53EA3A-D48D-D83F-FFC8-8CF1D4015CF3}"/>
                </a:ext>
              </a:extLst>
            </p:cNvPr>
            <p:cNvGrpSpPr/>
            <p:nvPr/>
          </p:nvGrpSpPr>
          <p:grpSpPr>
            <a:xfrm>
              <a:off x="2844921" y="4543613"/>
              <a:ext cx="1002352" cy="947691"/>
              <a:chOff x="5028517" y="2540456"/>
              <a:chExt cx="1002352" cy="947691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65A4002B-1015-FCCD-2002-F606B9FA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3522" flipH="1">
                <a:off x="5028517" y="3014460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D07241D-2581-A344-124F-EFEF12EAF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636478">
                <a:off x="5340582" y="2887552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D08F873-40F2-2F62-A654-D00211A95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36478">
                <a:off x="5671706" y="2540456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3825EAC9-66EB-19F6-A644-2E6A118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36478">
                <a:off x="5687700" y="2913045"/>
                <a:ext cx="343169" cy="321287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7CB20FAA-E5EF-A81C-F63B-77D872900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63522" flipH="1">
                <a:off x="5180917" y="3166860"/>
                <a:ext cx="343169" cy="321287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DB08B08-0500-655E-56E9-FDD84295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My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2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53D852-EE92-9A75-011C-751113655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9235"/>
          <a:stretch/>
        </p:blipFill>
        <p:spPr>
          <a:xfrm>
            <a:off x="2682105" y="3524363"/>
            <a:ext cx="3913550" cy="172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6" name="Google Shape;156;p16"/>
          <p:cNvSpPr/>
          <p:nvPr/>
        </p:nvSpPr>
        <p:spPr>
          <a:xfrm>
            <a:off x="301587" y="1762885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Robustness</a:t>
            </a:r>
            <a:endParaRPr sz="1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262733" y="2346855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Adaptivity</a:t>
            </a:r>
            <a:endParaRPr sz="1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262733" y="2927451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Scalability</a:t>
            </a:r>
            <a:endParaRPr sz="1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6798570" y="1704383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GB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Critical Decisions</a:t>
            </a:r>
          </a:p>
        </p:txBody>
      </p:sp>
      <p:sp>
        <p:nvSpPr>
          <p:cNvPr id="168" name="Google Shape;168;p16"/>
          <p:cNvSpPr/>
          <p:nvPr/>
        </p:nvSpPr>
        <p:spPr>
          <a:xfrm>
            <a:off x="6795020" y="3572596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Performance</a:t>
            </a:r>
          </a:p>
        </p:txBody>
      </p:sp>
      <p:sp>
        <p:nvSpPr>
          <p:cNvPr id="171" name="Google Shape;171;p16"/>
          <p:cNvSpPr/>
          <p:nvPr/>
        </p:nvSpPr>
        <p:spPr>
          <a:xfrm>
            <a:off x="6795020" y="2953833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Explainability</a:t>
            </a:r>
            <a:endParaRPr sz="18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353929" y="1178000"/>
            <a:ext cx="133645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Advantages</a:t>
            </a:r>
            <a:endParaRPr sz="20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2" name="Google Shape;172;p16">
            <a:extLst>
              <a:ext uri="{FF2B5EF4-FFF2-40B4-BE49-F238E27FC236}">
                <a16:creationId xmlns:a16="http://schemas.microsoft.com/office/drawing/2014/main" id="{2E48B006-0E17-123E-09AD-2BD69F4E6F21}"/>
              </a:ext>
            </a:extLst>
          </p:cNvPr>
          <p:cNvSpPr txBox="1"/>
          <p:nvPr/>
        </p:nvSpPr>
        <p:spPr>
          <a:xfrm>
            <a:off x="7353946" y="1177521"/>
            <a:ext cx="133645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Challenges</a:t>
            </a:r>
            <a:endParaRPr sz="20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2" name="Google Shape;171;p16">
            <a:extLst>
              <a:ext uri="{FF2B5EF4-FFF2-40B4-BE49-F238E27FC236}">
                <a16:creationId xmlns:a16="http://schemas.microsoft.com/office/drawing/2014/main" id="{90DB3E4B-CCA4-99A5-34DC-AAA82569F59C}"/>
              </a:ext>
            </a:extLst>
          </p:cNvPr>
          <p:cNvSpPr/>
          <p:nvPr/>
        </p:nvSpPr>
        <p:spPr>
          <a:xfrm>
            <a:off x="6795020" y="2329108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Real World </a:t>
            </a:r>
            <a:r>
              <a:rPr lang="en" sz="1800" dirty="0" err="1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Usecase</a:t>
            </a:r>
            <a:endParaRPr sz="18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AB6EB-31A6-82AE-A1E1-5443FF384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03418" y="4755301"/>
            <a:ext cx="443980" cy="3382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DB5C46-6046-9868-3704-3B0161044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38904" y="4611528"/>
            <a:ext cx="297620" cy="2267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6A7926-23B7-F51D-EEB7-4F3A64244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346" y="4724907"/>
            <a:ext cx="443980" cy="3382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AC63318-AA39-899B-67D2-DB7BEE511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900" y="4619196"/>
            <a:ext cx="887960" cy="6765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EC0778E-FA27-C941-2AE9-EF6AF49422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65" t="25160" r="18135" b="11563"/>
          <a:stretch/>
        </p:blipFill>
        <p:spPr>
          <a:xfrm rot="20875578" flipH="1">
            <a:off x="4847945" y="3656270"/>
            <a:ext cx="137703" cy="757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9F99987-AA6F-9A89-A850-7E847F0130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65" t="25160" r="18135" b="11563"/>
          <a:stretch/>
        </p:blipFill>
        <p:spPr>
          <a:xfrm rot="304236">
            <a:off x="4434696" y="3786688"/>
            <a:ext cx="195141" cy="1073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B973641-BB13-4D14-2D84-B3F09EB899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65" t="25160" r="18135" b="11563"/>
          <a:stretch/>
        </p:blipFill>
        <p:spPr>
          <a:xfrm rot="21295764" flipH="1">
            <a:off x="5355103" y="3361341"/>
            <a:ext cx="406387" cy="22349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2F56452-98EA-99D4-2D7B-93E370582F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65" t="25160" r="18135" b="11563"/>
          <a:stretch/>
        </p:blipFill>
        <p:spPr>
          <a:xfrm rot="21295764" flipH="1">
            <a:off x="3568252" y="3423020"/>
            <a:ext cx="195736" cy="1076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782F648-1EF8-8C20-140C-AA2565789D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65" t="25160" r="18135" b="11563"/>
          <a:stretch/>
        </p:blipFill>
        <p:spPr>
          <a:xfrm rot="21295764" flipH="1">
            <a:off x="6112291" y="3653747"/>
            <a:ext cx="256090" cy="1408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2597628-046E-5ED5-6977-4A9297C7F2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65" t="25160" r="18135" b="11563"/>
          <a:stretch/>
        </p:blipFill>
        <p:spPr>
          <a:xfrm rot="304236">
            <a:off x="2985692" y="3923415"/>
            <a:ext cx="219587" cy="12076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3ACF862-F6DB-AB88-D75F-21A87A5E4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65" t="25160" r="18135" b="11563"/>
          <a:stretch/>
        </p:blipFill>
        <p:spPr>
          <a:xfrm rot="21295764" flipH="1">
            <a:off x="4183505" y="3328617"/>
            <a:ext cx="330057" cy="181515"/>
          </a:xfrm>
          <a:prstGeom prst="rect">
            <a:avLst/>
          </a:prstGeom>
        </p:spPr>
      </p:pic>
      <p:sp>
        <p:nvSpPr>
          <p:cNvPr id="24" name="Google Shape;349;p19">
            <a:extLst>
              <a:ext uri="{FF2B5EF4-FFF2-40B4-BE49-F238E27FC236}">
                <a16:creationId xmlns:a16="http://schemas.microsoft.com/office/drawing/2014/main" id="{1AB6A7B4-CAD4-9D24-129F-40D8505E992E}"/>
              </a:ext>
            </a:extLst>
          </p:cNvPr>
          <p:cNvSpPr txBox="1"/>
          <p:nvPr/>
        </p:nvSpPr>
        <p:spPr>
          <a:xfrm flipH="1">
            <a:off x="3235500" y="1386581"/>
            <a:ext cx="268497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Anonymous simple agents in large groups that may not have access to global information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4A4B84-DD3D-5F4E-2B08-12FB2612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Swarm Robotics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6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/>
          <p:nvPr/>
        </p:nvSpPr>
        <p:spPr>
          <a:xfrm>
            <a:off x="390762" y="3316572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Critical Decisions</a:t>
            </a:r>
          </a:p>
        </p:txBody>
      </p:sp>
      <p:sp>
        <p:nvSpPr>
          <p:cNvPr id="172" name="Google Shape;172;p16"/>
          <p:cNvSpPr txBox="1"/>
          <p:nvPr/>
        </p:nvSpPr>
        <p:spPr>
          <a:xfrm>
            <a:off x="450049" y="959250"/>
            <a:ext cx="133225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0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Advantages</a:t>
            </a:r>
            <a:endParaRPr sz="20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2" name="Google Shape;172;p16">
            <a:extLst>
              <a:ext uri="{FF2B5EF4-FFF2-40B4-BE49-F238E27FC236}">
                <a16:creationId xmlns:a16="http://schemas.microsoft.com/office/drawing/2014/main" id="{2E48B006-0E17-123E-09AD-2BD69F4E6F21}"/>
              </a:ext>
            </a:extLst>
          </p:cNvPr>
          <p:cNvSpPr txBox="1"/>
          <p:nvPr/>
        </p:nvSpPr>
        <p:spPr>
          <a:xfrm>
            <a:off x="7423689" y="959250"/>
            <a:ext cx="126671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Challenges</a:t>
            </a:r>
            <a:endParaRPr sz="20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9" name="Google Shape;165;p16">
            <a:extLst>
              <a:ext uri="{FF2B5EF4-FFF2-40B4-BE49-F238E27FC236}">
                <a16:creationId xmlns:a16="http://schemas.microsoft.com/office/drawing/2014/main" id="{9FEF813E-3149-BAC6-7570-18404EE9D4A2}"/>
              </a:ext>
            </a:extLst>
          </p:cNvPr>
          <p:cNvSpPr/>
          <p:nvPr/>
        </p:nvSpPr>
        <p:spPr>
          <a:xfrm>
            <a:off x="6686650" y="1514475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GB" sz="1800" dirty="0">
                <a:solidFill>
                  <a:schemeClr val="bg1">
                    <a:lumMod val="65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Critical Decisions</a:t>
            </a:r>
          </a:p>
        </p:txBody>
      </p:sp>
      <p:sp>
        <p:nvSpPr>
          <p:cNvPr id="105" name="Google Shape;156;p16">
            <a:extLst>
              <a:ext uri="{FF2B5EF4-FFF2-40B4-BE49-F238E27FC236}">
                <a16:creationId xmlns:a16="http://schemas.microsoft.com/office/drawing/2014/main" id="{BCACFB52-6440-3C53-A2B8-17904A1C222F}"/>
              </a:ext>
            </a:extLst>
          </p:cNvPr>
          <p:cNvSpPr/>
          <p:nvPr/>
        </p:nvSpPr>
        <p:spPr>
          <a:xfrm>
            <a:off x="390762" y="1516054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Robustness</a:t>
            </a:r>
            <a:endParaRPr sz="1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6" name="Google Shape;159;p16">
            <a:extLst>
              <a:ext uri="{FF2B5EF4-FFF2-40B4-BE49-F238E27FC236}">
                <a16:creationId xmlns:a16="http://schemas.microsoft.com/office/drawing/2014/main" id="{3C156C33-2068-B322-23F0-2B0BE1C63BD9}"/>
              </a:ext>
            </a:extLst>
          </p:cNvPr>
          <p:cNvSpPr/>
          <p:nvPr/>
        </p:nvSpPr>
        <p:spPr>
          <a:xfrm>
            <a:off x="375263" y="2148038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Adaptivity</a:t>
            </a:r>
            <a:endParaRPr sz="1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7" name="Google Shape;162;p16">
            <a:extLst>
              <a:ext uri="{FF2B5EF4-FFF2-40B4-BE49-F238E27FC236}">
                <a16:creationId xmlns:a16="http://schemas.microsoft.com/office/drawing/2014/main" id="{8826CC74-9777-117D-2DDF-532BE585A918}"/>
              </a:ext>
            </a:extLst>
          </p:cNvPr>
          <p:cNvSpPr/>
          <p:nvPr/>
        </p:nvSpPr>
        <p:spPr>
          <a:xfrm>
            <a:off x="390762" y="2736094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Scalability</a:t>
            </a:r>
            <a:endParaRPr sz="1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8" name="Google Shape;165;p16">
            <a:extLst>
              <a:ext uri="{FF2B5EF4-FFF2-40B4-BE49-F238E27FC236}">
                <a16:creationId xmlns:a16="http://schemas.microsoft.com/office/drawing/2014/main" id="{AE2ED67A-42BD-0C59-0512-74F3E22DE8A4}"/>
              </a:ext>
            </a:extLst>
          </p:cNvPr>
          <p:cNvSpPr/>
          <p:nvPr/>
        </p:nvSpPr>
        <p:spPr>
          <a:xfrm>
            <a:off x="6683100" y="2695571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tx2">
              <a:lumMod val="9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GB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Interface</a:t>
            </a:r>
          </a:p>
        </p:txBody>
      </p:sp>
      <p:sp>
        <p:nvSpPr>
          <p:cNvPr id="109" name="Google Shape;168;p16">
            <a:extLst>
              <a:ext uri="{FF2B5EF4-FFF2-40B4-BE49-F238E27FC236}">
                <a16:creationId xmlns:a16="http://schemas.microsoft.com/office/drawing/2014/main" id="{573D44A1-2BB7-E9F6-48CE-D7175121257D}"/>
              </a:ext>
            </a:extLst>
          </p:cNvPr>
          <p:cNvSpPr/>
          <p:nvPr/>
        </p:nvSpPr>
        <p:spPr>
          <a:xfrm>
            <a:off x="6683100" y="4447940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Performance</a:t>
            </a:r>
          </a:p>
        </p:txBody>
      </p:sp>
      <p:sp>
        <p:nvSpPr>
          <p:cNvPr id="110" name="Google Shape;171;p16">
            <a:extLst>
              <a:ext uri="{FF2B5EF4-FFF2-40B4-BE49-F238E27FC236}">
                <a16:creationId xmlns:a16="http://schemas.microsoft.com/office/drawing/2014/main" id="{BA163425-5DA3-5441-AB8B-7A3E024C781C}"/>
              </a:ext>
            </a:extLst>
          </p:cNvPr>
          <p:cNvSpPr/>
          <p:nvPr/>
        </p:nvSpPr>
        <p:spPr>
          <a:xfrm>
            <a:off x="6673132" y="3876309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Explainability</a:t>
            </a:r>
            <a:endParaRPr sz="18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2" name="Google Shape;165;p16">
            <a:extLst>
              <a:ext uri="{FF2B5EF4-FFF2-40B4-BE49-F238E27FC236}">
                <a16:creationId xmlns:a16="http://schemas.microsoft.com/office/drawing/2014/main" id="{A79FBAF4-466D-9B06-842B-5D7AF641786B}"/>
              </a:ext>
            </a:extLst>
          </p:cNvPr>
          <p:cNvSpPr/>
          <p:nvPr/>
        </p:nvSpPr>
        <p:spPr>
          <a:xfrm>
            <a:off x="6686650" y="2104844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GB" sz="1800" dirty="0">
                <a:solidFill>
                  <a:schemeClr val="bg1">
                    <a:lumMod val="65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Real World </a:t>
            </a:r>
            <a:r>
              <a:rPr lang="en-GB" sz="1800" dirty="0" err="1">
                <a:solidFill>
                  <a:schemeClr val="bg1">
                    <a:lumMod val="65000"/>
                  </a:schemeClr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Usecase</a:t>
            </a:r>
            <a:endParaRPr lang="en-GB" sz="1800" dirty="0">
              <a:solidFill>
                <a:schemeClr val="bg1">
                  <a:lumMod val="65000"/>
                </a:schemeClr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3" name="Google Shape;171;p16">
            <a:extLst>
              <a:ext uri="{FF2B5EF4-FFF2-40B4-BE49-F238E27FC236}">
                <a16:creationId xmlns:a16="http://schemas.microsoft.com/office/drawing/2014/main" id="{8ADD82B8-9128-FCA5-0FF6-00A9586EF7FC}"/>
              </a:ext>
            </a:extLst>
          </p:cNvPr>
          <p:cNvSpPr/>
          <p:nvPr/>
        </p:nvSpPr>
        <p:spPr>
          <a:xfrm>
            <a:off x="375263" y="3897050"/>
            <a:ext cx="2007300" cy="371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Real World </a:t>
            </a:r>
            <a:r>
              <a:rPr lang="en" sz="1800" dirty="0" err="1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Usecase</a:t>
            </a:r>
            <a:endParaRPr sz="18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4" name="Google Shape;168;p16">
            <a:extLst>
              <a:ext uri="{FF2B5EF4-FFF2-40B4-BE49-F238E27FC236}">
                <a16:creationId xmlns:a16="http://schemas.microsoft.com/office/drawing/2014/main" id="{FC0A3CC2-0090-D14F-12FD-18190BA11734}"/>
              </a:ext>
            </a:extLst>
          </p:cNvPr>
          <p:cNvSpPr/>
          <p:nvPr/>
        </p:nvSpPr>
        <p:spPr>
          <a:xfrm>
            <a:off x="6683100" y="3285940"/>
            <a:ext cx="2007300" cy="371400"/>
          </a:xfrm>
          <a:prstGeom prst="roundRect">
            <a:avLst>
              <a:gd name="adj" fmla="val 50000"/>
            </a:avLst>
          </a:prstGeom>
          <a:solidFill>
            <a:srgbClr val="3962B3"/>
          </a:solidFill>
          <a:ln w="28575"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sz="18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Trust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248AB2C-8AC7-6386-1672-2A2C9F755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9235"/>
          <a:stretch/>
        </p:blipFill>
        <p:spPr>
          <a:xfrm>
            <a:off x="2730545" y="3504731"/>
            <a:ext cx="3913550" cy="172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BE7486B-4545-116A-67CA-1FEA94CC80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65" t="25160" r="18135" b="11563"/>
          <a:stretch/>
        </p:blipFill>
        <p:spPr>
          <a:xfrm rot="20875578" flipH="1">
            <a:off x="4858629" y="2839387"/>
            <a:ext cx="137703" cy="757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C0E79AC-E616-E7DD-99EF-AA6F685628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65" t="25160" r="18135" b="11563"/>
          <a:stretch/>
        </p:blipFill>
        <p:spPr>
          <a:xfrm rot="304236">
            <a:off x="4445380" y="2969805"/>
            <a:ext cx="195141" cy="1073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30220A-3416-2E36-9133-453908CC5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65" t="25160" r="18135" b="11563"/>
          <a:stretch/>
        </p:blipFill>
        <p:spPr>
          <a:xfrm rot="21295764" flipH="1">
            <a:off x="5357038" y="2995747"/>
            <a:ext cx="406387" cy="2234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F6FB54-504D-60F3-B824-9DDC19A51B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65" t="25160" r="18135" b="11563"/>
          <a:stretch/>
        </p:blipFill>
        <p:spPr>
          <a:xfrm rot="21295764" flipH="1">
            <a:off x="3578936" y="2606137"/>
            <a:ext cx="195736" cy="1076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1ECEF81-804B-FA8E-C354-3AB448CE86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65" t="25160" r="18135" b="11563"/>
          <a:stretch/>
        </p:blipFill>
        <p:spPr>
          <a:xfrm rot="21295764" flipH="1">
            <a:off x="6069816" y="2917394"/>
            <a:ext cx="256090" cy="1408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97F6A0-5397-5FA8-BC12-119E0EB145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65" t="25160" r="18135" b="11563"/>
          <a:stretch/>
        </p:blipFill>
        <p:spPr>
          <a:xfrm rot="304236">
            <a:off x="2996376" y="3106532"/>
            <a:ext cx="219587" cy="12076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4BE9E5B-CC68-5178-0B84-81C13016D4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65" t="25160" r="18135" b="11563"/>
          <a:stretch/>
        </p:blipFill>
        <p:spPr>
          <a:xfrm rot="21295764" flipH="1">
            <a:off x="4194189" y="2511734"/>
            <a:ext cx="330057" cy="181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B62E989-766C-E8B2-6A1D-4071C69C0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984683" y="4570119"/>
            <a:ext cx="368493" cy="28075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CD15B09-B668-5587-A136-8582553F0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600" y="4627372"/>
            <a:ext cx="542667" cy="413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10102F0-DF29-D770-2B1B-72A06AC4F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85294" y="4663191"/>
            <a:ext cx="246335" cy="18768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5DC041-63E5-0641-BF0D-EFFA80522C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5590" r="29877"/>
          <a:stretch/>
        </p:blipFill>
        <p:spPr>
          <a:xfrm>
            <a:off x="2957828" y="3958863"/>
            <a:ext cx="845841" cy="9908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FD59B4-2A6C-CB6A-E8EA-3BD86EFD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Human-swarm Teaming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0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EE26-0204-2924-A03B-48442258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0" y="143456"/>
            <a:ext cx="8236800" cy="572700"/>
          </a:xfrm>
        </p:spPr>
        <p:txBody>
          <a:bodyPr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</a:pPr>
            <a:r>
              <a:rPr lang="en-US" dirty="0"/>
              <a:t>Research Agenda</a:t>
            </a:r>
          </a:p>
        </p:txBody>
      </p:sp>
      <p:graphicFrame>
        <p:nvGraphicFramePr>
          <p:cNvPr id="3" name="Google Shape;2070;p44">
            <a:extLst>
              <a:ext uri="{FF2B5EF4-FFF2-40B4-BE49-F238E27FC236}">
                <a16:creationId xmlns:a16="http://schemas.microsoft.com/office/drawing/2014/main" id="{2C0B46A4-8862-98EA-C280-0B2CF762D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533905"/>
              </p:ext>
            </p:extLst>
          </p:nvPr>
        </p:nvGraphicFramePr>
        <p:xfrm>
          <a:off x="457200" y="1742095"/>
          <a:ext cx="8302752" cy="3291660"/>
        </p:xfrm>
        <a:graphic>
          <a:graphicData uri="http://schemas.openxmlformats.org/drawingml/2006/table">
            <a:tbl>
              <a:tblPr>
                <a:noFill/>
                <a:tableStyleId>{C6386CDD-C5B9-40DC-ACC7-95829A8126B3}</a:tableStyleId>
              </a:tblPr>
              <a:tblGrid>
                <a:gridCol w="276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6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Online Simulation Platform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Verification of Feasibility, Risk &amp; Trust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Self-organized Control Structure (Hybrid of centralized &amp; decentralized)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6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User-centered Interface Design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  Dynamic Interface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(What, When, 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 Why)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Brain electrodes (doubts, 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workload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 &amp; VR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Trust Requirements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Operators’ Perception of Trust w/o 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communication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Responsibility Allocation 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Use-case Co-Creation with Thales &amp; Dstl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Collective Perception &amp; Learning with Heterogenous Swarm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4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Experts view on Explainability 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6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making with Limited Communication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396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977996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AFD9B-E65D-5A2A-1E3C-EF9C6CCF6B81}"/>
              </a:ext>
            </a:extLst>
          </p:cNvPr>
          <p:cNvGrpSpPr/>
          <p:nvPr/>
        </p:nvGrpSpPr>
        <p:grpSpPr>
          <a:xfrm>
            <a:off x="7077838" y="925093"/>
            <a:ext cx="457905" cy="469698"/>
            <a:chOff x="6987397" y="865325"/>
            <a:chExt cx="777300" cy="777300"/>
          </a:xfrm>
        </p:grpSpPr>
        <p:sp>
          <p:nvSpPr>
            <p:cNvPr id="6" name="Google Shape;2073;p44">
              <a:extLst>
                <a:ext uri="{FF2B5EF4-FFF2-40B4-BE49-F238E27FC236}">
                  <a16:creationId xmlns:a16="http://schemas.microsoft.com/office/drawing/2014/main" id="{5FDB4C11-6AC2-999E-89F8-70BFED4EB0FA}"/>
                </a:ext>
              </a:extLst>
            </p:cNvPr>
            <p:cNvSpPr/>
            <p:nvPr/>
          </p:nvSpPr>
          <p:spPr>
            <a:xfrm>
              <a:off x="6987397" y="865325"/>
              <a:ext cx="777300" cy="777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4F32645-D43D-2928-5969-ADBB9E1B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2849" y="1062423"/>
              <a:ext cx="406400" cy="406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FCF101-8DD2-318B-179E-3E4C385B7BD4}"/>
              </a:ext>
            </a:extLst>
          </p:cNvPr>
          <p:cNvGrpSpPr/>
          <p:nvPr/>
        </p:nvGrpSpPr>
        <p:grpSpPr>
          <a:xfrm>
            <a:off x="1593028" y="932130"/>
            <a:ext cx="457905" cy="469699"/>
            <a:chOff x="1352607" y="865325"/>
            <a:chExt cx="777300" cy="777300"/>
          </a:xfrm>
        </p:grpSpPr>
        <p:sp>
          <p:nvSpPr>
            <p:cNvPr id="4" name="Google Shape;2071;p44">
              <a:extLst>
                <a:ext uri="{FF2B5EF4-FFF2-40B4-BE49-F238E27FC236}">
                  <a16:creationId xmlns:a16="http://schemas.microsoft.com/office/drawing/2014/main" id="{B1767724-04DB-3AB7-EF01-5122EB9DEF26}"/>
                </a:ext>
              </a:extLst>
            </p:cNvPr>
            <p:cNvSpPr/>
            <p:nvPr/>
          </p:nvSpPr>
          <p:spPr>
            <a:xfrm>
              <a:off x="1352607" y="865325"/>
              <a:ext cx="777300" cy="777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1CF3B7F-3CB3-4B94-3DD5-EDFE6D0E1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8057" y="1052241"/>
              <a:ext cx="406400" cy="406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17B0BA1-7C1D-423A-1F09-F89239DB72D8}"/>
              </a:ext>
            </a:extLst>
          </p:cNvPr>
          <p:cNvGrpSpPr/>
          <p:nvPr/>
        </p:nvGrpSpPr>
        <p:grpSpPr>
          <a:xfrm>
            <a:off x="4343047" y="931426"/>
            <a:ext cx="457905" cy="469699"/>
            <a:chOff x="4170002" y="865325"/>
            <a:chExt cx="777300" cy="777300"/>
          </a:xfrm>
        </p:grpSpPr>
        <p:sp>
          <p:nvSpPr>
            <p:cNvPr id="5" name="Google Shape;2072;p44">
              <a:extLst>
                <a:ext uri="{FF2B5EF4-FFF2-40B4-BE49-F238E27FC236}">
                  <a16:creationId xmlns:a16="http://schemas.microsoft.com/office/drawing/2014/main" id="{8B374273-EABC-D112-836A-C9DC175CCCAA}"/>
                </a:ext>
              </a:extLst>
            </p:cNvPr>
            <p:cNvSpPr/>
            <p:nvPr/>
          </p:nvSpPr>
          <p:spPr>
            <a:xfrm>
              <a:off x="4170002" y="865325"/>
              <a:ext cx="777300" cy="77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ECF06DF-A76C-68AF-7580-5E17641E8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5452" y="1052241"/>
              <a:ext cx="406400" cy="406400"/>
            </a:xfrm>
            <a:prstGeom prst="rect">
              <a:avLst/>
            </a:prstGeom>
          </p:spPr>
        </p:pic>
      </p:grpSp>
      <p:sp>
        <p:nvSpPr>
          <p:cNvPr id="41" name="Google Shape;358;p19">
            <a:extLst>
              <a:ext uri="{FF2B5EF4-FFF2-40B4-BE49-F238E27FC236}">
                <a16:creationId xmlns:a16="http://schemas.microsoft.com/office/drawing/2014/main" id="{F3E10C79-C5B2-5250-DFEF-5EF7B3363076}"/>
              </a:ext>
            </a:extLst>
          </p:cNvPr>
          <p:cNvSpPr txBox="1"/>
          <p:nvPr/>
        </p:nvSpPr>
        <p:spPr>
          <a:xfrm>
            <a:off x="1130417" y="1368343"/>
            <a:ext cx="138312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Agile I &amp; before</a:t>
            </a:r>
            <a:endParaRPr sz="16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" name="Google Shape;358;p19">
            <a:extLst>
              <a:ext uri="{FF2B5EF4-FFF2-40B4-BE49-F238E27FC236}">
                <a16:creationId xmlns:a16="http://schemas.microsoft.com/office/drawing/2014/main" id="{0565B1B4-4977-1391-232C-3554078E7660}"/>
              </a:ext>
            </a:extLst>
          </p:cNvPr>
          <p:cNvSpPr txBox="1"/>
          <p:nvPr/>
        </p:nvSpPr>
        <p:spPr>
          <a:xfrm>
            <a:off x="4023291" y="1408495"/>
            <a:ext cx="109741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Agile II</a:t>
            </a:r>
          </a:p>
        </p:txBody>
      </p:sp>
      <p:sp>
        <p:nvSpPr>
          <p:cNvPr id="43" name="Google Shape;358;p19">
            <a:extLst>
              <a:ext uri="{FF2B5EF4-FFF2-40B4-BE49-F238E27FC236}">
                <a16:creationId xmlns:a16="http://schemas.microsoft.com/office/drawing/2014/main" id="{D5EDBFE5-747F-5657-D78C-6D65FD5025BC}"/>
              </a:ext>
            </a:extLst>
          </p:cNvPr>
          <p:cNvSpPr txBox="1"/>
          <p:nvPr/>
        </p:nvSpPr>
        <p:spPr>
          <a:xfrm>
            <a:off x="6497719" y="1408495"/>
            <a:ext cx="161814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Agile II &amp; beyond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F4FAB2-6F26-7E61-281D-53920886CB90}"/>
              </a:ext>
            </a:extLst>
          </p:cNvPr>
          <p:cNvGrpSpPr/>
          <p:nvPr/>
        </p:nvGrpSpPr>
        <p:grpSpPr>
          <a:xfrm>
            <a:off x="3913435" y="4803035"/>
            <a:ext cx="1032762" cy="307777"/>
            <a:chOff x="6736117" y="3879707"/>
            <a:chExt cx="1032762" cy="3077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EF2E2D-940E-4C1F-A6C9-619B3628B91A}"/>
                </a:ext>
              </a:extLst>
            </p:cNvPr>
            <p:cNvSpPr txBox="1"/>
            <p:nvPr/>
          </p:nvSpPr>
          <p:spPr>
            <a:xfrm>
              <a:off x="6938202" y="3879707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nterface</a:t>
              </a:r>
              <a:endParaRPr lang="en-US" dirty="0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9E41B211-5277-A584-C66F-BDDED3835115}"/>
                </a:ext>
              </a:extLst>
            </p:cNvPr>
            <p:cNvSpPr/>
            <p:nvPr/>
          </p:nvSpPr>
          <p:spPr>
            <a:xfrm>
              <a:off x="6736117" y="3899678"/>
              <a:ext cx="283871" cy="265550"/>
            </a:xfrm>
            <a:prstGeom prst="roundRect">
              <a:avLst/>
            </a:prstGeom>
            <a:solidFill>
              <a:srgbClr val="F7000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08B02D-B96C-41C3-123A-5D535414C21E}"/>
              </a:ext>
            </a:extLst>
          </p:cNvPr>
          <p:cNvGrpSpPr/>
          <p:nvPr/>
        </p:nvGrpSpPr>
        <p:grpSpPr>
          <a:xfrm>
            <a:off x="4965521" y="4804732"/>
            <a:ext cx="684510" cy="307777"/>
            <a:chOff x="6736117" y="4183271"/>
            <a:chExt cx="684510" cy="307777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EA34524-DA2C-26D9-1D2A-38C9A796EBD7}"/>
                </a:ext>
              </a:extLst>
            </p:cNvPr>
            <p:cNvSpPr/>
            <p:nvPr/>
          </p:nvSpPr>
          <p:spPr>
            <a:xfrm>
              <a:off x="6736117" y="4201166"/>
              <a:ext cx="283871" cy="265550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1EB9BDF-3DA6-637E-7CA5-7FA711A6E9DB}"/>
                </a:ext>
              </a:extLst>
            </p:cNvPr>
            <p:cNvSpPr txBox="1"/>
            <p:nvPr/>
          </p:nvSpPr>
          <p:spPr>
            <a:xfrm>
              <a:off x="6937803" y="418327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/>
                <a:t>rust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2E061-FCAC-66CA-2E9D-169FE4971F18}"/>
              </a:ext>
            </a:extLst>
          </p:cNvPr>
          <p:cNvGrpSpPr/>
          <p:nvPr/>
        </p:nvGrpSpPr>
        <p:grpSpPr>
          <a:xfrm>
            <a:off x="5650031" y="4798714"/>
            <a:ext cx="1322914" cy="307777"/>
            <a:chOff x="6736499" y="4485762"/>
            <a:chExt cx="1322914" cy="307777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BDE59C0E-06CF-480C-BA06-A41B6C2B30BD}"/>
                </a:ext>
              </a:extLst>
            </p:cNvPr>
            <p:cNvSpPr/>
            <p:nvPr/>
          </p:nvSpPr>
          <p:spPr>
            <a:xfrm>
              <a:off x="6736499" y="4497954"/>
              <a:ext cx="283871" cy="26555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74DCBA-F01D-3E4E-CFAC-3D6DFE82547C}"/>
                </a:ext>
              </a:extLst>
            </p:cNvPr>
            <p:cNvSpPr txBox="1"/>
            <p:nvPr/>
          </p:nvSpPr>
          <p:spPr>
            <a:xfrm>
              <a:off x="6948211" y="4485762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xplainability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A4430-55FE-E6CC-A2AF-732D4640AD23}"/>
              </a:ext>
            </a:extLst>
          </p:cNvPr>
          <p:cNvGrpSpPr/>
          <p:nvPr/>
        </p:nvGrpSpPr>
        <p:grpSpPr>
          <a:xfrm>
            <a:off x="6945195" y="4809123"/>
            <a:ext cx="1288173" cy="307777"/>
            <a:chOff x="6736117" y="4782685"/>
            <a:chExt cx="1288173" cy="30777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5025845-E110-3E4C-EA2F-6BA22ECF047A}"/>
                </a:ext>
              </a:extLst>
            </p:cNvPr>
            <p:cNvSpPr/>
            <p:nvPr/>
          </p:nvSpPr>
          <p:spPr>
            <a:xfrm>
              <a:off x="6736117" y="4794742"/>
              <a:ext cx="283871" cy="265550"/>
            </a:xfrm>
            <a:prstGeom prst="roundRect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B7305E8-B027-DF2E-865C-A18ADC0662FB}"/>
                </a:ext>
              </a:extLst>
            </p:cNvPr>
            <p:cNvSpPr txBox="1"/>
            <p:nvPr/>
          </p:nvSpPr>
          <p:spPr>
            <a:xfrm>
              <a:off x="6935530" y="4782685"/>
              <a:ext cx="10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erformance</a:t>
              </a:r>
              <a:endParaRPr lang="en-US" dirty="0"/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28DDD21-35C1-D5CC-8F40-E190085EBD02}"/>
              </a:ext>
            </a:extLst>
          </p:cNvPr>
          <p:cNvSpPr/>
          <p:nvPr/>
        </p:nvSpPr>
        <p:spPr>
          <a:xfrm>
            <a:off x="470562" y="2176510"/>
            <a:ext cx="283871" cy="265550"/>
          </a:xfrm>
          <a:prstGeom prst="roundRect">
            <a:avLst/>
          </a:prstGeom>
          <a:solidFill>
            <a:srgbClr val="F700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6C8838DD-A6E1-0DD1-9E5C-C921E7CF6621}"/>
              </a:ext>
            </a:extLst>
          </p:cNvPr>
          <p:cNvSpPr/>
          <p:nvPr/>
        </p:nvSpPr>
        <p:spPr>
          <a:xfrm>
            <a:off x="479613" y="2738089"/>
            <a:ext cx="283871" cy="265550"/>
          </a:xfrm>
          <a:prstGeom prst="roundRect">
            <a:avLst/>
          </a:prstGeom>
          <a:solidFill>
            <a:srgbClr val="F700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4921830-7F2F-9077-8F7B-A08F0D823692}"/>
              </a:ext>
            </a:extLst>
          </p:cNvPr>
          <p:cNvSpPr/>
          <p:nvPr/>
        </p:nvSpPr>
        <p:spPr>
          <a:xfrm>
            <a:off x="470561" y="3270510"/>
            <a:ext cx="283871" cy="26555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32052A68-F9DF-7BA3-C7BA-E8E9DB37F495}"/>
              </a:ext>
            </a:extLst>
          </p:cNvPr>
          <p:cNvSpPr/>
          <p:nvPr/>
        </p:nvSpPr>
        <p:spPr>
          <a:xfrm>
            <a:off x="479613" y="4195397"/>
            <a:ext cx="283871" cy="26555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D3742FF-5E87-83E0-4CF9-1AAE5D21F939}"/>
              </a:ext>
            </a:extLst>
          </p:cNvPr>
          <p:cNvSpPr/>
          <p:nvPr/>
        </p:nvSpPr>
        <p:spPr>
          <a:xfrm>
            <a:off x="479612" y="4740980"/>
            <a:ext cx="283871" cy="265550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07B38095-F0AF-4A38-F462-CB892CAB8BE7}"/>
              </a:ext>
            </a:extLst>
          </p:cNvPr>
          <p:cNvSpPr/>
          <p:nvPr/>
        </p:nvSpPr>
        <p:spPr>
          <a:xfrm>
            <a:off x="3267493" y="2176989"/>
            <a:ext cx="283871" cy="26555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B90B6FEC-C698-0E46-9677-61967922A925}"/>
              </a:ext>
            </a:extLst>
          </p:cNvPr>
          <p:cNvSpPr/>
          <p:nvPr/>
        </p:nvSpPr>
        <p:spPr>
          <a:xfrm>
            <a:off x="3587940" y="2176989"/>
            <a:ext cx="283871" cy="26555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4AE90C6-9E81-7B8E-B533-78B9630336C4}"/>
              </a:ext>
            </a:extLst>
          </p:cNvPr>
          <p:cNvSpPr/>
          <p:nvPr/>
        </p:nvSpPr>
        <p:spPr>
          <a:xfrm>
            <a:off x="3267492" y="2747233"/>
            <a:ext cx="283871" cy="265550"/>
          </a:xfrm>
          <a:prstGeom prst="roundRect">
            <a:avLst/>
          </a:prstGeom>
          <a:solidFill>
            <a:srgbClr val="F700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0D16778-11B2-1971-83BF-BABA958C1BBD}"/>
              </a:ext>
            </a:extLst>
          </p:cNvPr>
          <p:cNvSpPr/>
          <p:nvPr/>
        </p:nvSpPr>
        <p:spPr>
          <a:xfrm>
            <a:off x="3587379" y="2747233"/>
            <a:ext cx="283871" cy="26555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AB9FDB5-8AF6-DC6E-E079-F6BB170AAAD5}"/>
              </a:ext>
            </a:extLst>
          </p:cNvPr>
          <p:cNvSpPr/>
          <p:nvPr/>
        </p:nvSpPr>
        <p:spPr>
          <a:xfrm>
            <a:off x="3260055" y="3298320"/>
            <a:ext cx="283871" cy="26555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C143DEA-3BBE-8F8B-9E2C-DDB179F95147}"/>
              </a:ext>
            </a:extLst>
          </p:cNvPr>
          <p:cNvSpPr/>
          <p:nvPr/>
        </p:nvSpPr>
        <p:spPr>
          <a:xfrm>
            <a:off x="3587379" y="3298357"/>
            <a:ext cx="283871" cy="265550"/>
          </a:xfrm>
          <a:prstGeom prst="roundRect">
            <a:avLst/>
          </a:prstGeom>
          <a:solidFill>
            <a:srgbClr val="F700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5D490AD-C642-1122-7EEF-587903359F29}"/>
              </a:ext>
            </a:extLst>
          </p:cNvPr>
          <p:cNvSpPr/>
          <p:nvPr/>
        </p:nvSpPr>
        <p:spPr>
          <a:xfrm>
            <a:off x="6019837" y="2167366"/>
            <a:ext cx="283871" cy="265550"/>
          </a:xfrm>
          <a:prstGeom prst="round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2EB93962-6CAE-85E8-2A37-947A78BD5E69}"/>
              </a:ext>
            </a:extLst>
          </p:cNvPr>
          <p:cNvSpPr/>
          <p:nvPr/>
        </p:nvSpPr>
        <p:spPr>
          <a:xfrm>
            <a:off x="6019837" y="2738824"/>
            <a:ext cx="283871" cy="265550"/>
          </a:xfrm>
          <a:prstGeom prst="roundRect">
            <a:avLst/>
          </a:prstGeom>
          <a:solidFill>
            <a:srgbClr val="F700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E5C7154C-7EB3-2D2A-E4C1-BED2CF36AEDC}"/>
              </a:ext>
            </a:extLst>
          </p:cNvPr>
          <p:cNvSpPr/>
          <p:nvPr/>
        </p:nvSpPr>
        <p:spPr>
          <a:xfrm>
            <a:off x="6019837" y="3278774"/>
            <a:ext cx="283871" cy="26555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977AD0-5B5C-F11F-18DF-314F2474D4C3}"/>
              </a:ext>
            </a:extLst>
          </p:cNvPr>
          <p:cNvGrpSpPr/>
          <p:nvPr/>
        </p:nvGrpSpPr>
        <p:grpSpPr>
          <a:xfrm>
            <a:off x="8188715" y="4797241"/>
            <a:ext cx="956045" cy="307777"/>
            <a:chOff x="4168424" y="4154222"/>
            <a:chExt cx="956045" cy="307777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04C7BF4-E6D3-F415-E1D0-D1B89404DA7F}"/>
                </a:ext>
              </a:extLst>
            </p:cNvPr>
            <p:cNvSpPr/>
            <p:nvPr/>
          </p:nvSpPr>
          <p:spPr>
            <a:xfrm>
              <a:off x="4168424" y="4165228"/>
              <a:ext cx="283871" cy="265550"/>
            </a:xfrm>
            <a:prstGeom prst="round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/>
                <a:t>U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9101A5-4179-E308-3EF8-E34D5ABA6345}"/>
                </a:ext>
              </a:extLst>
            </p:cNvPr>
            <p:cNvSpPr txBox="1"/>
            <p:nvPr/>
          </p:nvSpPr>
          <p:spPr>
            <a:xfrm>
              <a:off x="4372340" y="415422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secase</a:t>
              </a:r>
              <a:endParaRPr lang="en-US" dirty="0"/>
            </a:p>
          </p:txBody>
        </p:sp>
      </p:grp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B17E0A4-69D1-90E5-18F1-E073785AE453}"/>
              </a:ext>
            </a:extLst>
          </p:cNvPr>
          <p:cNvSpPr/>
          <p:nvPr/>
        </p:nvSpPr>
        <p:spPr>
          <a:xfrm>
            <a:off x="6027585" y="3841969"/>
            <a:ext cx="283871" cy="265550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dirty="0"/>
              <a:t>U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10576AC5-780B-1A21-AB00-A4C5938EFC8B}"/>
              </a:ext>
            </a:extLst>
          </p:cNvPr>
          <p:cNvSpPr/>
          <p:nvPr/>
        </p:nvSpPr>
        <p:spPr>
          <a:xfrm>
            <a:off x="479705" y="3830113"/>
            <a:ext cx="283871" cy="265550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9328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EE26-0204-2924-A03B-48442258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0" y="143456"/>
            <a:ext cx="8236800" cy="572700"/>
          </a:xfrm>
        </p:spPr>
        <p:txBody>
          <a:bodyPr/>
          <a:lstStyle/>
          <a:p>
            <a:r>
              <a:rPr lang="en-US" dirty="0"/>
              <a:t>Agile Project I &amp; 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F4FAB2-6F26-7E61-281D-53920886CB90}"/>
              </a:ext>
            </a:extLst>
          </p:cNvPr>
          <p:cNvGrpSpPr/>
          <p:nvPr/>
        </p:nvGrpSpPr>
        <p:grpSpPr>
          <a:xfrm>
            <a:off x="3913435" y="4814758"/>
            <a:ext cx="1032762" cy="307777"/>
            <a:chOff x="6736117" y="3879707"/>
            <a:chExt cx="1032762" cy="3077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EF2E2D-940E-4C1F-A6C9-619B3628B91A}"/>
                </a:ext>
              </a:extLst>
            </p:cNvPr>
            <p:cNvSpPr txBox="1"/>
            <p:nvPr/>
          </p:nvSpPr>
          <p:spPr>
            <a:xfrm>
              <a:off x="6938202" y="3879707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nterface</a:t>
              </a:r>
              <a:endParaRPr lang="en-US" dirty="0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9E41B211-5277-A584-C66F-BDDED3835115}"/>
                </a:ext>
              </a:extLst>
            </p:cNvPr>
            <p:cNvSpPr/>
            <p:nvPr/>
          </p:nvSpPr>
          <p:spPr>
            <a:xfrm>
              <a:off x="6736117" y="3899678"/>
              <a:ext cx="283871" cy="265550"/>
            </a:xfrm>
            <a:prstGeom prst="roundRect">
              <a:avLst/>
            </a:prstGeom>
            <a:solidFill>
              <a:srgbClr val="F7000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08B02D-B96C-41C3-123A-5D535414C21E}"/>
              </a:ext>
            </a:extLst>
          </p:cNvPr>
          <p:cNvGrpSpPr/>
          <p:nvPr/>
        </p:nvGrpSpPr>
        <p:grpSpPr>
          <a:xfrm>
            <a:off x="4965521" y="4816455"/>
            <a:ext cx="684510" cy="307777"/>
            <a:chOff x="6736117" y="4183271"/>
            <a:chExt cx="684510" cy="307777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EA34524-DA2C-26D9-1D2A-38C9A796EBD7}"/>
                </a:ext>
              </a:extLst>
            </p:cNvPr>
            <p:cNvSpPr/>
            <p:nvPr/>
          </p:nvSpPr>
          <p:spPr>
            <a:xfrm>
              <a:off x="6736117" y="4201166"/>
              <a:ext cx="283871" cy="265550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1EB9BDF-3DA6-637E-7CA5-7FA711A6E9DB}"/>
                </a:ext>
              </a:extLst>
            </p:cNvPr>
            <p:cNvSpPr txBox="1"/>
            <p:nvPr/>
          </p:nvSpPr>
          <p:spPr>
            <a:xfrm>
              <a:off x="6937803" y="418327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/>
                <a:t>rust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2E061-FCAC-66CA-2E9D-169FE4971F18}"/>
              </a:ext>
            </a:extLst>
          </p:cNvPr>
          <p:cNvGrpSpPr/>
          <p:nvPr/>
        </p:nvGrpSpPr>
        <p:grpSpPr>
          <a:xfrm>
            <a:off x="5650031" y="4810437"/>
            <a:ext cx="1322914" cy="307777"/>
            <a:chOff x="6736499" y="4485762"/>
            <a:chExt cx="1322914" cy="307777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BDE59C0E-06CF-480C-BA06-A41B6C2B30BD}"/>
                </a:ext>
              </a:extLst>
            </p:cNvPr>
            <p:cNvSpPr/>
            <p:nvPr/>
          </p:nvSpPr>
          <p:spPr>
            <a:xfrm>
              <a:off x="6736499" y="4497954"/>
              <a:ext cx="283871" cy="26555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74DCBA-F01D-3E4E-CFAC-3D6DFE82547C}"/>
                </a:ext>
              </a:extLst>
            </p:cNvPr>
            <p:cNvSpPr txBox="1"/>
            <p:nvPr/>
          </p:nvSpPr>
          <p:spPr>
            <a:xfrm>
              <a:off x="6948211" y="4485762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xplainability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A4430-55FE-E6CC-A2AF-732D4640AD23}"/>
              </a:ext>
            </a:extLst>
          </p:cNvPr>
          <p:cNvGrpSpPr/>
          <p:nvPr/>
        </p:nvGrpSpPr>
        <p:grpSpPr>
          <a:xfrm>
            <a:off x="6945195" y="4820846"/>
            <a:ext cx="1288173" cy="307777"/>
            <a:chOff x="6736117" y="4782685"/>
            <a:chExt cx="1288173" cy="30777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5025845-E110-3E4C-EA2F-6BA22ECF047A}"/>
                </a:ext>
              </a:extLst>
            </p:cNvPr>
            <p:cNvSpPr/>
            <p:nvPr/>
          </p:nvSpPr>
          <p:spPr>
            <a:xfrm>
              <a:off x="6736117" y="4794742"/>
              <a:ext cx="283871" cy="265550"/>
            </a:xfrm>
            <a:prstGeom prst="roundRect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B7305E8-B027-DF2E-865C-A18ADC0662FB}"/>
                </a:ext>
              </a:extLst>
            </p:cNvPr>
            <p:cNvSpPr txBox="1"/>
            <p:nvPr/>
          </p:nvSpPr>
          <p:spPr>
            <a:xfrm>
              <a:off x="6935530" y="4782685"/>
              <a:ext cx="10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erformance</a:t>
              </a:r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977AD0-5B5C-F11F-18DF-314F2474D4C3}"/>
              </a:ext>
            </a:extLst>
          </p:cNvPr>
          <p:cNvGrpSpPr/>
          <p:nvPr/>
        </p:nvGrpSpPr>
        <p:grpSpPr>
          <a:xfrm>
            <a:off x="8188715" y="4808964"/>
            <a:ext cx="956045" cy="307777"/>
            <a:chOff x="4168424" y="4154222"/>
            <a:chExt cx="956045" cy="307777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04C7BF4-E6D3-F415-E1D0-D1B89404DA7F}"/>
                </a:ext>
              </a:extLst>
            </p:cNvPr>
            <p:cNvSpPr/>
            <p:nvPr/>
          </p:nvSpPr>
          <p:spPr>
            <a:xfrm>
              <a:off x="4168424" y="4165228"/>
              <a:ext cx="283871" cy="265550"/>
            </a:xfrm>
            <a:prstGeom prst="round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/>
                <a:t>U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9101A5-4179-E308-3EF8-E34D5ABA6345}"/>
                </a:ext>
              </a:extLst>
            </p:cNvPr>
            <p:cNvSpPr txBox="1"/>
            <p:nvPr/>
          </p:nvSpPr>
          <p:spPr>
            <a:xfrm>
              <a:off x="4372340" y="415422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secase</a:t>
              </a:r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1D750-9D1F-E19C-9655-4064451BC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84"/>
          <a:stretch/>
        </p:blipFill>
        <p:spPr>
          <a:xfrm>
            <a:off x="120490" y="1101975"/>
            <a:ext cx="2707234" cy="3155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9E743B-CDC6-75CC-84EA-719E132C7D59}"/>
              </a:ext>
            </a:extLst>
          </p:cNvPr>
          <p:cNvSpPr txBox="1"/>
          <p:nvPr/>
        </p:nvSpPr>
        <p:spPr>
          <a:xfrm>
            <a:off x="3185115" y="1413318"/>
            <a:ext cx="5583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Disaster management with multi-operator human-swarm interaction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7E9790-6DAA-D994-CFEC-3007F1A06A2E}"/>
              </a:ext>
            </a:extLst>
          </p:cNvPr>
          <p:cNvSpPr txBox="1"/>
          <p:nvPr/>
        </p:nvSpPr>
        <p:spPr>
          <a:xfrm>
            <a:off x="3185115" y="1965720"/>
            <a:ext cx="391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Multi-layer view, heatmap vs individual display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03D98D9-CD9C-B071-9F11-14FEE5D5406C}"/>
              </a:ext>
            </a:extLst>
          </p:cNvPr>
          <p:cNvSpPr txBox="1"/>
          <p:nvPr/>
        </p:nvSpPr>
        <p:spPr>
          <a:xfrm>
            <a:off x="3185115" y="2442113"/>
            <a:ext cx="3113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Experts view on trustworthy swarms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0408F4-0262-C75F-4B41-F6B04D1126B2}"/>
              </a:ext>
            </a:extLst>
          </p:cNvPr>
          <p:cNvSpPr txBox="1"/>
          <p:nvPr/>
        </p:nvSpPr>
        <p:spPr>
          <a:xfrm>
            <a:off x="3192754" y="2950596"/>
            <a:ext cx="4232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Industry-led use case for human-swarm interaction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879204-B8A8-450C-3718-FCE57F869A8D}"/>
              </a:ext>
            </a:extLst>
          </p:cNvPr>
          <p:cNvSpPr txBox="1"/>
          <p:nvPr/>
        </p:nvSpPr>
        <p:spPr>
          <a:xfrm>
            <a:off x="3192754" y="3357008"/>
            <a:ext cx="4341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Swarm robotics experts view on explainable swarms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B29C5EF-C702-054F-2C6E-4313320F6BA4}"/>
              </a:ext>
            </a:extLst>
          </p:cNvPr>
          <p:cNvSpPr txBox="1"/>
          <p:nvPr/>
        </p:nvSpPr>
        <p:spPr>
          <a:xfrm>
            <a:off x="3185115" y="3781583"/>
            <a:ext cx="3889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Swarms resilience to communication limitation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F27788E-095E-A207-C5F6-01ED9A09BCCE}"/>
              </a:ext>
            </a:extLst>
          </p:cNvPr>
          <p:cNvCxnSpPr>
            <a:cxnSpLocks/>
          </p:cNvCxnSpPr>
          <p:nvPr/>
        </p:nvCxnSpPr>
        <p:spPr>
          <a:xfrm flipV="1">
            <a:off x="2814897" y="1567207"/>
            <a:ext cx="33821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311D827-D7B0-291E-96C5-F21E61203E3A}"/>
              </a:ext>
            </a:extLst>
          </p:cNvPr>
          <p:cNvCxnSpPr>
            <a:cxnSpLocks/>
          </p:cNvCxnSpPr>
          <p:nvPr/>
        </p:nvCxnSpPr>
        <p:spPr>
          <a:xfrm flipV="1">
            <a:off x="2814896" y="2119609"/>
            <a:ext cx="33821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AFD1F69-AF47-F701-5663-DBC7DC315BDF}"/>
              </a:ext>
            </a:extLst>
          </p:cNvPr>
          <p:cNvCxnSpPr>
            <a:cxnSpLocks/>
          </p:cNvCxnSpPr>
          <p:nvPr/>
        </p:nvCxnSpPr>
        <p:spPr>
          <a:xfrm flipV="1">
            <a:off x="2813876" y="2596002"/>
            <a:ext cx="33821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2D3BC9-9CA3-9D3C-EBFA-4857E463AE06}"/>
              </a:ext>
            </a:extLst>
          </p:cNvPr>
          <p:cNvCxnSpPr>
            <a:cxnSpLocks/>
          </p:cNvCxnSpPr>
          <p:nvPr/>
        </p:nvCxnSpPr>
        <p:spPr>
          <a:xfrm flipV="1">
            <a:off x="2807471" y="3106345"/>
            <a:ext cx="33821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FBC0D1-1EC4-1F3C-D373-732D681C4E94}"/>
              </a:ext>
            </a:extLst>
          </p:cNvPr>
          <p:cNvCxnSpPr>
            <a:cxnSpLocks/>
          </p:cNvCxnSpPr>
          <p:nvPr/>
        </p:nvCxnSpPr>
        <p:spPr>
          <a:xfrm flipV="1">
            <a:off x="2813875" y="3509320"/>
            <a:ext cx="33821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9AA54B1-F918-79C4-5E01-CE753C286AC8}"/>
              </a:ext>
            </a:extLst>
          </p:cNvPr>
          <p:cNvCxnSpPr>
            <a:cxnSpLocks/>
          </p:cNvCxnSpPr>
          <p:nvPr/>
        </p:nvCxnSpPr>
        <p:spPr>
          <a:xfrm flipV="1">
            <a:off x="2814896" y="3936408"/>
            <a:ext cx="33821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8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EE26-0204-2924-A03B-48442258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0" y="143456"/>
            <a:ext cx="8236800" cy="572700"/>
          </a:xfrm>
        </p:spPr>
        <p:txBody>
          <a:bodyPr/>
          <a:lstStyle/>
          <a:p>
            <a:r>
              <a:rPr lang="en-US" dirty="0"/>
              <a:t>Agile Project II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F4FAB2-6F26-7E61-281D-53920886CB90}"/>
              </a:ext>
            </a:extLst>
          </p:cNvPr>
          <p:cNvGrpSpPr/>
          <p:nvPr/>
        </p:nvGrpSpPr>
        <p:grpSpPr>
          <a:xfrm>
            <a:off x="3913435" y="4803035"/>
            <a:ext cx="1032762" cy="307777"/>
            <a:chOff x="6736117" y="3879707"/>
            <a:chExt cx="1032762" cy="3077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EF2E2D-940E-4C1F-A6C9-619B3628B91A}"/>
                </a:ext>
              </a:extLst>
            </p:cNvPr>
            <p:cNvSpPr txBox="1"/>
            <p:nvPr/>
          </p:nvSpPr>
          <p:spPr>
            <a:xfrm>
              <a:off x="6938202" y="3879707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nterface</a:t>
              </a:r>
              <a:endParaRPr lang="en-US" dirty="0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9E41B211-5277-A584-C66F-BDDED3835115}"/>
                </a:ext>
              </a:extLst>
            </p:cNvPr>
            <p:cNvSpPr/>
            <p:nvPr/>
          </p:nvSpPr>
          <p:spPr>
            <a:xfrm>
              <a:off x="6736117" y="3899678"/>
              <a:ext cx="283871" cy="265550"/>
            </a:xfrm>
            <a:prstGeom prst="roundRect">
              <a:avLst/>
            </a:prstGeom>
            <a:solidFill>
              <a:srgbClr val="F7000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08B02D-B96C-41C3-123A-5D535414C21E}"/>
              </a:ext>
            </a:extLst>
          </p:cNvPr>
          <p:cNvGrpSpPr/>
          <p:nvPr/>
        </p:nvGrpSpPr>
        <p:grpSpPr>
          <a:xfrm>
            <a:off x="4965521" y="4804732"/>
            <a:ext cx="684510" cy="307777"/>
            <a:chOff x="6736117" y="4183271"/>
            <a:chExt cx="684510" cy="307777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EA34524-DA2C-26D9-1D2A-38C9A796EBD7}"/>
                </a:ext>
              </a:extLst>
            </p:cNvPr>
            <p:cNvSpPr/>
            <p:nvPr/>
          </p:nvSpPr>
          <p:spPr>
            <a:xfrm>
              <a:off x="6736117" y="4201166"/>
              <a:ext cx="283871" cy="265550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1EB9BDF-3DA6-637E-7CA5-7FA711A6E9DB}"/>
                </a:ext>
              </a:extLst>
            </p:cNvPr>
            <p:cNvSpPr txBox="1"/>
            <p:nvPr/>
          </p:nvSpPr>
          <p:spPr>
            <a:xfrm>
              <a:off x="6937803" y="418327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/>
                <a:t>rust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2E061-FCAC-66CA-2E9D-169FE4971F18}"/>
              </a:ext>
            </a:extLst>
          </p:cNvPr>
          <p:cNvGrpSpPr/>
          <p:nvPr/>
        </p:nvGrpSpPr>
        <p:grpSpPr>
          <a:xfrm>
            <a:off x="5650031" y="4798714"/>
            <a:ext cx="1322914" cy="307777"/>
            <a:chOff x="6736499" y="4485762"/>
            <a:chExt cx="1322914" cy="307777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BDE59C0E-06CF-480C-BA06-A41B6C2B30BD}"/>
                </a:ext>
              </a:extLst>
            </p:cNvPr>
            <p:cNvSpPr/>
            <p:nvPr/>
          </p:nvSpPr>
          <p:spPr>
            <a:xfrm>
              <a:off x="6736499" y="4497954"/>
              <a:ext cx="283871" cy="26555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74DCBA-F01D-3E4E-CFAC-3D6DFE82547C}"/>
                </a:ext>
              </a:extLst>
            </p:cNvPr>
            <p:cNvSpPr txBox="1"/>
            <p:nvPr/>
          </p:nvSpPr>
          <p:spPr>
            <a:xfrm>
              <a:off x="6948211" y="4485762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xplainability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A4430-55FE-E6CC-A2AF-732D4640AD23}"/>
              </a:ext>
            </a:extLst>
          </p:cNvPr>
          <p:cNvGrpSpPr/>
          <p:nvPr/>
        </p:nvGrpSpPr>
        <p:grpSpPr>
          <a:xfrm>
            <a:off x="6945195" y="4809123"/>
            <a:ext cx="1288173" cy="307777"/>
            <a:chOff x="6736117" y="4782685"/>
            <a:chExt cx="1288173" cy="30777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5025845-E110-3E4C-EA2F-6BA22ECF047A}"/>
                </a:ext>
              </a:extLst>
            </p:cNvPr>
            <p:cNvSpPr/>
            <p:nvPr/>
          </p:nvSpPr>
          <p:spPr>
            <a:xfrm>
              <a:off x="6736117" y="4794742"/>
              <a:ext cx="283871" cy="265550"/>
            </a:xfrm>
            <a:prstGeom prst="roundRect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B7305E8-B027-DF2E-865C-A18ADC0662FB}"/>
                </a:ext>
              </a:extLst>
            </p:cNvPr>
            <p:cNvSpPr txBox="1"/>
            <p:nvPr/>
          </p:nvSpPr>
          <p:spPr>
            <a:xfrm>
              <a:off x="6935530" y="4782685"/>
              <a:ext cx="10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erformance</a:t>
              </a:r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977AD0-5B5C-F11F-18DF-314F2474D4C3}"/>
              </a:ext>
            </a:extLst>
          </p:cNvPr>
          <p:cNvGrpSpPr/>
          <p:nvPr/>
        </p:nvGrpSpPr>
        <p:grpSpPr>
          <a:xfrm>
            <a:off x="8188715" y="4797241"/>
            <a:ext cx="956045" cy="307777"/>
            <a:chOff x="4168424" y="4154222"/>
            <a:chExt cx="956045" cy="307777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04C7BF4-E6D3-F415-E1D0-D1B89404DA7F}"/>
                </a:ext>
              </a:extLst>
            </p:cNvPr>
            <p:cNvSpPr/>
            <p:nvPr/>
          </p:nvSpPr>
          <p:spPr>
            <a:xfrm>
              <a:off x="4168424" y="4165228"/>
              <a:ext cx="283871" cy="265550"/>
            </a:xfrm>
            <a:prstGeom prst="round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/>
                <a:t>U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9101A5-4179-E308-3EF8-E34D5ABA6345}"/>
                </a:ext>
              </a:extLst>
            </p:cNvPr>
            <p:cNvSpPr txBox="1"/>
            <p:nvPr/>
          </p:nvSpPr>
          <p:spPr>
            <a:xfrm>
              <a:off x="4372340" y="415422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2"/>
              <a:r>
                <a:rPr lang="en-US" dirty="0" err="1"/>
                <a:t>secase</a:t>
              </a:r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6B6F31-9B5B-2525-EF76-29878844E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" t="31838" r="683" b="3553"/>
          <a:stretch/>
        </p:blipFill>
        <p:spPr>
          <a:xfrm>
            <a:off x="3177542" y="1900054"/>
            <a:ext cx="2788915" cy="19099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6848AC-37C6-E93F-EC85-9C40D474EB6A}"/>
              </a:ext>
            </a:extLst>
          </p:cNvPr>
          <p:cNvSpPr txBox="1"/>
          <p:nvPr/>
        </p:nvSpPr>
        <p:spPr>
          <a:xfrm>
            <a:off x="6363990" y="1947139"/>
            <a:ext cx="2649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Model checking to verify the probability of success, risk &amp; trust issues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A46C23-8EA8-44FD-A5A5-48F8A2B57462}"/>
              </a:ext>
            </a:extLst>
          </p:cNvPr>
          <p:cNvSpPr txBox="1"/>
          <p:nvPr/>
        </p:nvSpPr>
        <p:spPr>
          <a:xfrm>
            <a:off x="453600" y="2504842"/>
            <a:ext cx="2385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Interface that adapts to the situation to only display the information that is needed in usable way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B8EF6E-C16D-F5A8-0310-56D7E8390669}"/>
              </a:ext>
            </a:extLst>
          </p:cNvPr>
          <p:cNvSpPr txBox="1"/>
          <p:nvPr/>
        </p:nvSpPr>
        <p:spPr>
          <a:xfrm>
            <a:off x="6363990" y="3195323"/>
            <a:ext cx="2649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ple Braille" pitchFamily="2" charset="0"/>
              </a:rPr>
              <a:t>Effect of communication in operators trust of the swarm and the team mates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885E65-2A5B-7806-7ED7-54803D5EA0C1}"/>
              </a:ext>
            </a:extLst>
          </p:cNvPr>
          <p:cNvCxnSpPr>
            <a:cxnSpLocks/>
          </p:cNvCxnSpPr>
          <p:nvPr/>
        </p:nvCxnSpPr>
        <p:spPr>
          <a:xfrm flipV="1">
            <a:off x="2839331" y="2981896"/>
            <a:ext cx="33821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7D8F5E-0126-78E9-6D3D-8F35641EB45B}"/>
              </a:ext>
            </a:extLst>
          </p:cNvPr>
          <p:cNvCxnSpPr>
            <a:cxnSpLocks/>
          </p:cNvCxnSpPr>
          <p:nvPr/>
        </p:nvCxnSpPr>
        <p:spPr>
          <a:xfrm flipV="1">
            <a:off x="5966457" y="2322263"/>
            <a:ext cx="33821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8D85DB-E95B-351A-22AB-B2078C43A570}"/>
              </a:ext>
            </a:extLst>
          </p:cNvPr>
          <p:cNvCxnSpPr>
            <a:cxnSpLocks/>
          </p:cNvCxnSpPr>
          <p:nvPr/>
        </p:nvCxnSpPr>
        <p:spPr>
          <a:xfrm flipV="1">
            <a:off x="5966457" y="3560487"/>
            <a:ext cx="33821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548353"/>
      </p:ext>
    </p:extLst>
  </p:cSld>
  <p:clrMapOvr>
    <a:masterClrMapping/>
  </p:clrMapOvr>
</p:sld>
</file>

<file path=ppt/theme/theme1.xml><?xml version="1.0" encoding="utf-8"?>
<a:theme xmlns:a="http://schemas.openxmlformats.org/drawingml/2006/main" name="Effective Leadership Infographics by Slidesgo">
  <a:themeElements>
    <a:clrScheme name="Simple Light">
      <a:dk1>
        <a:srgbClr val="000000"/>
      </a:dk1>
      <a:lt1>
        <a:srgbClr val="FFFFFF"/>
      </a:lt1>
      <a:dk2>
        <a:srgbClr val="EBE9E6"/>
      </a:dk2>
      <a:lt2>
        <a:srgbClr val="C1DAF7"/>
      </a:lt2>
      <a:accent1>
        <a:srgbClr val="91C1F7"/>
      </a:accent1>
      <a:accent2>
        <a:srgbClr val="5AA0F3"/>
      </a:accent2>
      <a:accent3>
        <a:srgbClr val="3377DA"/>
      </a:accent3>
      <a:accent4>
        <a:srgbClr val="3A639D"/>
      </a:accent4>
      <a:accent5>
        <a:srgbClr val="233B6C"/>
      </a:accent5>
      <a:accent6>
        <a:srgbClr val="13294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B12BF7F49EED47B379973DBF70A045" ma:contentTypeVersion="19" ma:contentTypeDescription="Create a new document." ma:contentTypeScope="" ma:versionID="4508d10315c4851531572474484a1fbf">
  <xsd:schema xmlns:xsd="http://www.w3.org/2001/XMLSchema" xmlns:xs="http://www.w3.org/2001/XMLSchema" xmlns:p="http://schemas.microsoft.com/office/2006/metadata/properties" xmlns:ns1="http://schemas.microsoft.com/sharepoint/v3" xmlns:ns2="5af911ba-7f14-4c9c-bce6-382e597a883f" xmlns:ns3="208c3f4d-88c6-4454-9e42-7c2092309416" targetNamespace="http://schemas.microsoft.com/office/2006/metadata/properties" ma:root="true" ma:fieldsID="4879607861ee9dc0cdfd4a01201dc7f7" ns1:_="" ns2:_="" ns3:_="">
    <xsd:import namespace="http://schemas.microsoft.com/sharepoint/v3"/>
    <xsd:import namespace="5af911ba-7f14-4c9c-bce6-382e597a883f"/>
    <xsd:import namespace="208c3f4d-88c6-4454-9e42-7c20923094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911ba-7f14-4c9c-bce6-382e597a88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c3f4d-88c6-4454-9e42-7c2092309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84576dd-0bcf-4a0e-925b-d0124512502d}" ma:internalName="TaxCatchAll" ma:showField="CatchAllData" ma:web="208c3f4d-88c6-4454-9e42-7c20923094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5af911ba-7f14-4c9c-bce6-382e597a883f">
      <Terms xmlns="http://schemas.microsoft.com/office/infopath/2007/PartnerControls"/>
    </lcf76f155ced4ddcb4097134ff3c332f>
    <_ip_UnifiedCompliancePolicyProperties xmlns="http://schemas.microsoft.com/sharepoint/v3" xsi:nil="true"/>
    <TaxCatchAll xmlns="208c3f4d-88c6-4454-9e42-7c2092309416" xsi:nil="true"/>
  </documentManagement>
</p:properties>
</file>

<file path=customXml/itemProps1.xml><?xml version="1.0" encoding="utf-8"?>
<ds:datastoreItem xmlns:ds="http://schemas.openxmlformats.org/officeDocument/2006/customXml" ds:itemID="{832C31F9-B34D-47B1-B538-1165DECBFE75}"/>
</file>

<file path=customXml/itemProps2.xml><?xml version="1.0" encoding="utf-8"?>
<ds:datastoreItem xmlns:ds="http://schemas.openxmlformats.org/officeDocument/2006/customXml" ds:itemID="{FA05152C-5D91-4BE6-940E-38C3CDEA7A1F}"/>
</file>

<file path=customXml/itemProps3.xml><?xml version="1.0" encoding="utf-8"?>
<ds:datastoreItem xmlns:ds="http://schemas.openxmlformats.org/officeDocument/2006/customXml" ds:itemID="{BE8DE9D3-10DE-4DC4-B9F4-0FAA4B7CFC6C}"/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704</Words>
  <Application>Microsoft Macintosh PowerPoint</Application>
  <PresentationFormat>On-screen Show (16:9)</PresentationFormat>
  <Paragraphs>215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Fira Sans Extra Condensed SemiBold</vt:lpstr>
      <vt:lpstr>Century Gothic</vt:lpstr>
      <vt:lpstr>Roboto</vt:lpstr>
      <vt:lpstr>Apple Braille</vt:lpstr>
      <vt:lpstr>Effective Leadership Infographics by Slidesgo</vt:lpstr>
      <vt:lpstr>Trust in Human-Swarm Teaming</vt:lpstr>
      <vt:lpstr>Career Path</vt:lpstr>
      <vt:lpstr>Projects</vt:lpstr>
      <vt:lpstr>My Research</vt:lpstr>
      <vt:lpstr>Swarm Robotics</vt:lpstr>
      <vt:lpstr>Human-swarm Teaming</vt:lpstr>
      <vt:lpstr>Research Agenda</vt:lpstr>
      <vt:lpstr>Agile Project I &amp; Before</vt:lpstr>
      <vt:lpstr>Agile Project II</vt:lpstr>
      <vt:lpstr>Agile Project II &amp; Beyond</vt:lpstr>
      <vt:lpstr>Acknowledgement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Human-swarm Teaming</dc:title>
  <cp:lastModifiedBy>Mohammad Soorati</cp:lastModifiedBy>
  <cp:revision>38</cp:revision>
  <dcterms:modified xsi:type="dcterms:W3CDTF">2022-07-07T19:00:54Z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0x01010084B12BF7F49EED47B379973DBF70A045</vt:lpwstr>
  </property>
</Properties>
</file>