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5"/>
  </p:notesMasterIdLst>
  <p:sldIdLst>
    <p:sldId id="257" r:id="rId6"/>
    <p:sldId id="258" r:id="rId7"/>
    <p:sldId id="259" r:id="rId8"/>
    <p:sldId id="1778" r:id="rId9"/>
    <p:sldId id="1851" r:id="rId10"/>
    <p:sldId id="1826" r:id="rId11"/>
    <p:sldId id="1850" r:id="rId12"/>
    <p:sldId id="1852" r:id="rId13"/>
    <p:sldId id="18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992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873-42D2-BA9C-1100FC8B3B5D}"/>
              </c:ext>
            </c:extLst>
          </c:dPt>
          <c:cat>
            <c:strRef>
              <c:f>Sheet1!$A$2:$A$5</c:f>
              <c:strCache>
                <c:ptCount val="4"/>
                <c:pt idx="0">
                  <c:v>India</c:v>
                </c:pt>
                <c:pt idx="1">
                  <c:v>UN Target</c:v>
                </c:pt>
                <c:pt idx="2">
                  <c:v>United States</c:v>
                </c:pt>
                <c:pt idx="3">
                  <c:v>Western Europe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145</c:v>
                </c:pt>
                <c:pt idx="1">
                  <c:v>70</c:v>
                </c:pt>
                <c:pt idx="2">
                  <c:v>19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73-42D2-BA9C-1100FC8B3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425167"/>
        <c:axId val="116427695"/>
      </c:barChart>
      <c:catAx>
        <c:axId val="116425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427695"/>
        <c:crossesAt val="0"/>
        <c:auto val="1"/>
        <c:lblAlgn val="ctr"/>
        <c:lblOffset val="100"/>
        <c:noMultiLvlLbl val="0"/>
      </c:catAx>
      <c:valAx>
        <c:axId val="116427695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425167"/>
        <c:crosses val="autoZero"/>
        <c:crossBetween val="between"/>
        <c:majorUnit val="100"/>
        <c:min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8100">
      <a:solidFill>
        <a:schemeClr val="accent2">
          <a:lumMod val="50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FDD66-28C8-45A4-810A-D013CA093415}" type="datetimeFigureOut">
              <a:rPr lang="en-GB" smtClean="0"/>
              <a:t>09/07/2022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C6794-361B-48C4-868C-2FDB7036F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018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A1C88-FF30-426D-9B8F-4AC729301092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714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DA1C88-FF30-426D-9B8F-4AC729301092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837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3900" lvl="0" indent="-5461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Char char="●"/>
            </a:pPr>
            <a:r>
              <a:rPr lang="en-US" sz="2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 woman dies in childbirth every 15 minutes in India.</a:t>
            </a:r>
          </a:p>
          <a:p>
            <a:pPr marL="7239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Char char="●"/>
            </a:pPr>
            <a:r>
              <a:rPr lang="en-US" sz="2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India accounts for more than 11% maternal deaths globally.</a:t>
            </a:r>
          </a:p>
          <a:p>
            <a:pPr marL="7239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Char char="●"/>
            </a:pPr>
            <a:r>
              <a:rPr lang="en-US" sz="2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2 children under age 5 die every minute in India.</a:t>
            </a:r>
          </a:p>
          <a:p>
            <a:pPr marL="7239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Char char="●"/>
            </a:pPr>
            <a:r>
              <a:rPr lang="en-US" sz="2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4 out of 10 children are too thin or short for 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64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3900" lvl="0" indent="-5461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Char char="●"/>
            </a:pPr>
            <a:r>
              <a:rPr lang="en-US" sz="2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 woman dies in childbirth every 15 minutes in India.</a:t>
            </a:r>
          </a:p>
          <a:p>
            <a:pPr marL="7239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Char char="●"/>
            </a:pPr>
            <a:r>
              <a:rPr lang="en-US" sz="2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India accounts for more than 11% maternal deaths globally.</a:t>
            </a:r>
          </a:p>
          <a:p>
            <a:pPr marL="7239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Char char="●"/>
            </a:pPr>
            <a:r>
              <a:rPr lang="en-US" sz="2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2 children under age 5 die every minute in India.</a:t>
            </a:r>
          </a:p>
          <a:p>
            <a:pPr marL="7239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Char char="●"/>
            </a:pPr>
            <a:r>
              <a:rPr lang="en-US" sz="2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4 out of 10 children are too thin or short for 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3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3900" lvl="0" indent="-5461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Char char="●"/>
            </a:pPr>
            <a:r>
              <a:rPr lang="en-US" sz="2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 woman dies in childbirth every 15 minutes in India.</a:t>
            </a:r>
          </a:p>
          <a:p>
            <a:pPr marL="7239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Char char="●"/>
            </a:pPr>
            <a:r>
              <a:rPr lang="en-US" sz="2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India accounts for more than 11% maternal deaths globally.</a:t>
            </a:r>
          </a:p>
          <a:p>
            <a:pPr marL="7239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Char char="●"/>
            </a:pPr>
            <a:r>
              <a:rPr lang="en-US" sz="2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2 children under age 5 die every minute in India.</a:t>
            </a:r>
          </a:p>
          <a:p>
            <a:pPr marL="723900" lvl="0" indent="-5461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roxima Nova"/>
              <a:buChar char="●"/>
            </a:pPr>
            <a:r>
              <a:rPr lang="en-US" sz="2400" dirty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4 out of 10 children are too thin or short for 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316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90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44BC9-7755-4232-80F6-3236548FD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7138A-1253-4F79-AE3A-502755E49651}" type="datetimeFigureOut">
              <a:rPr lang="en-ID" smtClean="0"/>
              <a:t>09/07/2022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1C738-AD9D-45D8-A219-CEC81DCD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319F6-D00D-4516-AAEC-86CE4F75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C970-A35D-4983-AB32-BF5083AB2DA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0901377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8E6DC5-496A-4C43-BF27-01C5D030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5EB15-0665-49DD-AEC0-F2C94441E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E821D6-F3F3-4A1A-BEAE-CF78CB35A150}" type="slidenum">
              <a:rPr lang="en-ID" smtClean="0"/>
              <a:t>‹#›</a:t>
            </a:fld>
            <a:endParaRPr lang="en-ID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87573D3-1086-4130-97B5-DF2E298907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4272" y="242480"/>
            <a:ext cx="1739110" cy="6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7506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998" y="410368"/>
            <a:ext cx="10515600" cy="1325563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7403" y="6356352"/>
            <a:ext cx="2743200" cy="365125"/>
          </a:xfrm>
        </p:spPr>
        <p:txBody>
          <a:bodyPr/>
          <a:lstStyle/>
          <a:p>
            <a:r>
              <a:rPr lang="en-US" dirty="0"/>
              <a:t>Date: </a:t>
            </a:r>
            <a:fld id="{8CA35E4A-A513-694F-BB2C-9570A7BC76DF}" type="datetime1">
              <a:rPr lang="en-US" smtClean="0"/>
              <a:t>7/9/2022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60631" y="6356352"/>
            <a:ext cx="2743200" cy="365125"/>
          </a:xfrm>
        </p:spPr>
        <p:txBody>
          <a:bodyPr/>
          <a:lstStyle>
            <a:lvl1pPr>
              <a:defRPr b="1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fld id="{3E1FE081-AC77-FB48-AC8D-A74659BE064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 bwMode="auto">
          <a:xfrm>
            <a:off x="371264" y="1101567"/>
            <a:ext cx="3396798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>
            <a:cxnSpLocks/>
          </p:cNvCxnSpPr>
          <p:nvPr userDrawn="1"/>
        </p:nvCxnSpPr>
        <p:spPr bwMode="auto">
          <a:xfrm>
            <a:off x="8945174" y="6568283"/>
            <a:ext cx="1797240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96F66A-23A1-4BD3-864F-6EBBE8C814D9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438903" y="6473396"/>
            <a:ext cx="2303512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11582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94F4C6-6539-4BB3-9A3D-386C571A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A670F-8143-4DCA-994A-56C21536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6AB7C-7BD3-49F8-A063-7751CD981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7138A-1253-4F79-AE3A-502755E49651}" type="datetimeFigureOut">
              <a:rPr lang="en-ID" smtClean="0"/>
              <a:t>09/07/2022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9DDF-4716-41C7-A047-ECC23BBFA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1D040-3657-4D4D-830C-CF2F77DCE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EC970-A35D-4983-AB32-BF5083AB2DA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6374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Arimo SemiBold" panose="020B0604020202020204" pitchFamily="34" charset="0"/>
          <a:ea typeface="Arimo SemiBold" panose="020B0604020202020204" pitchFamily="34" charset="0"/>
          <a:cs typeface="Arimo SemiBold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0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E0DCF52-1755-4506-963E-E4327A972E7C}"/>
              </a:ext>
            </a:extLst>
          </p:cNvPr>
          <p:cNvSpPr txBox="1"/>
          <p:nvPr userDrawn="1"/>
        </p:nvSpPr>
        <p:spPr>
          <a:xfrm>
            <a:off x="0" y="6527800"/>
            <a:ext cx="12192000" cy="3302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en-ID">
              <a:sym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8A8AF3-6E99-4A98-B88C-A7C900E01E28}"/>
              </a:ext>
            </a:extLst>
          </p:cNvPr>
          <p:cNvSpPr txBox="1"/>
          <p:nvPr userDrawn="1"/>
        </p:nvSpPr>
        <p:spPr>
          <a:xfrm>
            <a:off x="11425238" y="6527800"/>
            <a:ext cx="766762" cy="330200"/>
          </a:xfrm>
          <a:prstGeom prst="rect">
            <a:avLst/>
          </a:prstGeom>
          <a:gradFill flip="none" rotWithShape="1">
            <a:gsLst>
              <a:gs pos="0">
                <a:srgbClr val="FF5851"/>
              </a:gs>
              <a:gs pos="100000">
                <a:srgbClr val="FD1E5F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en-ID">
              <a:sym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DDC08D-321A-4B67-B400-9CCC23222E28}"/>
              </a:ext>
            </a:extLst>
          </p:cNvPr>
          <p:cNvSpPr txBox="1"/>
          <p:nvPr userDrawn="1"/>
        </p:nvSpPr>
        <p:spPr>
          <a:xfrm>
            <a:off x="11419593" y="6615956"/>
            <a:ext cx="576215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ID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PAGE </a:t>
            </a:r>
            <a:fld id="{81CD4187-F6B9-434F-87FC-3DDBF66CA81C}" type="slidenum">
              <a:rPr lang="en-ID" sz="10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‹#›</a:t>
            </a:fld>
            <a:endParaRPr lang="en-ID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7834B5-8546-4C39-9343-972B32B14C2B}"/>
              </a:ext>
            </a:extLst>
          </p:cNvPr>
          <p:cNvSpPr txBox="1"/>
          <p:nvPr userDrawn="1"/>
        </p:nvSpPr>
        <p:spPr>
          <a:xfrm>
            <a:off x="766763" y="266700"/>
            <a:ext cx="528637" cy="45719"/>
          </a:xfrm>
          <a:prstGeom prst="rect">
            <a:avLst/>
          </a:prstGeom>
          <a:gradFill>
            <a:gsLst>
              <a:gs pos="0">
                <a:srgbClr val="FF5851"/>
              </a:gs>
              <a:gs pos="100000">
                <a:srgbClr val="FD1E5F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en-ID">
              <a:sym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65590C-F778-47F9-92EE-6F3D79414254}"/>
              </a:ext>
            </a:extLst>
          </p:cNvPr>
          <p:cNvSpPr txBox="1"/>
          <p:nvPr userDrawn="1"/>
        </p:nvSpPr>
        <p:spPr>
          <a:xfrm>
            <a:off x="1340644" y="266700"/>
            <a:ext cx="45719" cy="45719"/>
          </a:xfrm>
          <a:prstGeom prst="rect">
            <a:avLst/>
          </a:prstGeom>
          <a:solidFill>
            <a:srgbClr val="27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en-ID"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4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8" r:id="rId2"/>
  </p:sldLayoutIdLst>
  <p:transition spd="slow">
    <p:push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3.jpeg"/><Relationship Id="rId3" Type="http://schemas.openxmlformats.org/officeDocument/2006/relationships/image" Target="../media/image20.jpeg"/><Relationship Id="rId21" Type="http://schemas.openxmlformats.org/officeDocument/2006/relationships/image" Target="../media/image35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microsoft.com/office/2007/relationships/hdphoto" Target="../media/hdphoto2.wdp"/><Relationship Id="rId2" Type="http://schemas.openxmlformats.org/officeDocument/2006/relationships/image" Target="../media/image19.jpeg"/><Relationship Id="rId16" Type="http://schemas.openxmlformats.org/officeDocument/2006/relationships/image" Target="../media/image32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21.jpeg"/><Relationship Id="rId9" Type="http://schemas.microsoft.com/office/2007/relationships/hdphoto" Target="../media/hdphoto1.wdp"/><Relationship Id="rId14" Type="http://schemas.openxmlformats.org/officeDocument/2006/relationships/image" Target="../media/image30.png"/><Relationship Id="rId22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D4F25-B222-4F77-B454-E8396F9AD6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488371" cy="5486400"/>
          </a:xfrm>
          <a:prstGeom prst="rect">
            <a:avLst/>
          </a:prstGeom>
        </p:spPr>
      </p:pic>
      <p:sp>
        <p:nvSpPr>
          <p:cNvPr id="107" name="Circle: Hollow 106">
            <a:extLst>
              <a:ext uri="{FF2B5EF4-FFF2-40B4-BE49-F238E27FC236}">
                <a16:creationId xmlns:a16="http://schemas.microsoft.com/office/drawing/2014/main" id="{C194A666-1437-4D5C-977E-5F92EB691FA8}"/>
              </a:ext>
            </a:extLst>
          </p:cNvPr>
          <p:cNvSpPr/>
          <p:nvPr/>
        </p:nvSpPr>
        <p:spPr>
          <a:xfrm>
            <a:off x="9920744" y="4406834"/>
            <a:ext cx="4424363" cy="4424363"/>
          </a:xfrm>
          <a:prstGeom prst="don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1F7E77-5EC3-4492-B75B-C5F1491AF5D9}"/>
              </a:ext>
            </a:extLst>
          </p:cNvPr>
          <p:cNvSpPr/>
          <p:nvPr/>
        </p:nvSpPr>
        <p:spPr>
          <a:xfrm>
            <a:off x="0" y="0"/>
            <a:ext cx="8478838" cy="5486400"/>
          </a:xfrm>
          <a:prstGeom prst="rect">
            <a:avLst/>
          </a:prstGeom>
          <a:gradFill>
            <a:gsLst>
              <a:gs pos="0">
                <a:srgbClr val="271D42"/>
              </a:gs>
              <a:gs pos="100000">
                <a:srgbClr val="271D42">
                  <a:alpha val="8000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3952A5-245F-4101-8C26-65E497CADE5B}"/>
              </a:ext>
            </a:extLst>
          </p:cNvPr>
          <p:cNvSpPr txBox="1"/>
          <p:nvPr/>
        </p:nvSpPr>
        <p:spPr>
          <a:xfrm>
            <a:off x="-1441906" y="-1139606"/>
            <a:ext cx="4417338" cy="4417338"/>
          </a:xfrm>
          <a:prstGeom prst="ellipse">
            <a:avLst/>
          </a:prstGeom>
          <a:gradFill>
            <a:gsLst>
              <a:gs pos="0">
                <a:srgbClr val="FF5851">
                  <a:alpha val="75000"/>
                </a:srgbClr>
              </a:gs>
              <a:gs pos="75000">
                <a:srgbClr val="FD1E5F">
                  <a:alpha val="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en-ID">
              <a:sym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CEE01-5DFA-47B8-B2B9-0BA2CD6E3917}"/>
              </a:ext>
            </a:extLst>
          </p:cNvPr>
          <p:cNvSpPr txBox="1"/>
          <p:nvPr/>
        </p:nvSpPr>
        <p:spPr>
          <a:xfrm rot="-10800000" flipV="1">
            <a:off x="8468527" y="0"/>
            <a:ext cx="2934110" cy="5486400"/>
          </a:xfrm>
          <a:prstGeom prst="round1Rect">
            <a:avLst>
              <a:gd name="adj" fmla="val 0"/>
            </a:avLst>
          </a:prstGeom>
          <a:gradFill>
            <a:gsLst>
              <a:gs pos="0">
                <a:srgbClr val="FF5851"/>
              </a:gs>
              <a:gs pos="100000">
                <a:srgbClr val="FD1E5F"/>
              </a:gs>
            </a:gsLst>
            <a:lin ang="18900000" scaled="1"/>
          </a:gradFill>
          <a:ln>
            <a:noFill/>
          </a:ln>
          <a:effectLst>
            <a:outerShdw blurRad="444500" dist="165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indent="-457200" algn="ctr">
              <a:lnSpc>
                <a:spcPct val="90000"/>
              </a:lnSpc>
              <a:spcBef>
                <a:spcPts val="1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228600" lvl="1" indent="-228600" algn="ctr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685800" lvl="2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3pPr>
            <a:lvl4pPr marL="1143000" lvl="3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en-ID" dirty="0">
              <a:latin typeface="Calibri"/>
              <a:cs typeface="Calibri"/>
              <a:sym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5EB611-A56D-45EF-9951-A68A62EACC5C}"/>
              </a:ext>
            </a:extLst>
          </p:cNvPr>
          <p:cNvSpPr/>
          <p:nvPr/>
        </p:nvSpPr>
        <p:spPr>
          <a:xfrm>
            <a:off x="766762" y="1937694"/>
            <a:ext cx="7196138" cy="68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AI for Social Impact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A84DA4-305E-428E-8960-3269270FC242}"/>
              </a:ext>
            </a:extLst>
          </p:cNvPr>
          <p:cNvGrpSpPr/>
          <p:nvPr/>
        </p:nvGrpSpPr>
        <p:grpSpPr>
          <a:xfrm flipH="1">
            <a:off x="10762356" y="477064"/>
            <a:ext cx="357188" cy="264795"/>
            <a:chOff x="766762" y="508000"/>
            <a:chExt cx="357188" cy="26479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C74E43-F232-457A-8B61-043CFA80A593}"/>
                </a:ext>
              </a:extLst>
            </p:cNvPr>
            <p:cNvSpPr txBox="1"/>
            <p:nvPr/>
          </p:nvSpPr>
          <p:spPr>
            <a:xfrm>
              <a:off x="766762" y="508000"/>
              <a:ext cx="35718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en-ID">
                <a:sym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1EF610-3CCB-438A-BA3D-6954571410AE}"/>
                </a:ext>
              </a:extLst>
            </p:cNvPr>
            <p:cNvSpPr txBox="1"/>
            <p:nvPr/>
          </p:nvSpPr>
          <p:spPr>
            <a:xfrm>
              <a:off x="766762" y="617538"/>
              <a:ext cx="35718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en-ID">
                <a:sym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9F31DE-B97E-4AD7-B10B-AC1AF16D172F}"/>
                </a:ext>
              </a:extLst>
            </p:cNvPr>
            <p:cNvSpPr txBox="1"/>
            <p:nvPr/>
          </p:nvSpPr>
          <p:spPr>
            <a:xfrm>
              <a:off x="766762" y="727076"/>
              <a:ext cx="271463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indent="-457200" algn="ctr">
                <a:lnSpc>
                  <a:spcPct val="90000"/>
                </a:lnSpc>
                <a:spcBef>
                  <a:spcPts val="1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228600" lvl="1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685800" lvl="2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lnSpc>
                  <a:spcPct val="90000"/>
                </a:lnSpc>
                <a:spcBef>
                  <a:spcPts val="5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en-ID">
                <a:sym typeface="Calibri" panose="020F0502020204030204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FBB6B2-FC76-4424-8A37-C928675CD9CE}"/>
              </a:ext>
            </a:extLst>
          </p:cNvPr>
          <p:cNvGrpSpPr/>
          <p:nvPr/>
        </p:nvGrpSpPr>
        <p:grpSpPr>
          <a:xfrm>
            <a:off x="320489" y="374961"/>
            <a:ext cx="892547" cy="893452"/>
            <a:chOff x="4686300" y="-1016000"/>
            <a:chExt cx="1179970" cy="1181166"/>
          </a:xfrm>
          <a:noFill/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C1487C0-14E0-41F0-82B2-E71722235D4A}"/>
                </a:ext>
              </a:extLst>
            </p:cNvPr>
            <p:cNvGrpSpPr/>
            <p:nvPr/>
          </p:nvGrpSpPr>
          <p:grpSpPr>
            <a:xfrm>
              <a:off x="4686300" y="-1016000"/>
              <a:ext cx="1179970" cy="101600"/>
              <a:chOff x="4686300" y="-1016000"/>
              <a:chExt cx="1179970" cy="101600"/>
            </a:xfrm>
            <a:grpFill/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261796-64F8-44A3-A3AD-361F59EF85ED}"/>
                  </a:ext>
                </a:extLst>
              </p:cNvPr>
              <p:cNvSpPr txBox="1"/>
              <p:nvPr/>
            </p:nvSpPr>
            <p:spPr>
              <a:xfrm>
                <a:off x="4686300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07A5DD8-35F5-42F6-B5F7-F0ADB605DF07}"/>
                  </a:ext>
                </a:extLst>
              </p:cNvPr>
              <p:cNvSpPr txBox="1"/>
              <p:nvPr/>
            </p:nvSpPr>
            <p:spPr>
              <a:xfrm>
                <a:off x="4901974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A4F152A-ED5F-421C-8334-4F81F401B661}"/>
                  </a:ext>
                </a:extLst>
              </p:cNvPr>
              <p:cNvSpPr txBox="1"/>
              <p:nvPr/>
            </p:nvSpPr>
            <p:spPr>
              <a:xfrm>
                <a:off x="5117648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E7C5CB9-E80E-4B34-B282-33B07FD46E10}"/>
                  </a:ext>
                </a:extLst>
              </p:cNvPr>
              <p:cNvSpPr txBox="1"/>
              <p:nvPr/>
            </p:nvSpPr>
            <p:spPr>
              <a:xfrm>
                <a:off x="5333322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C2215A1-4623-4927-9CBF-EB3D32C15763}"/>
                  </a:ext>
                </a:extLst>
              </p:cNvPr>
              <p:cNvSpPr txBox="1"/>
              <p:nvPr/>
            </p:nvSpPr>
            <p:spPr>
              <a:xfrm>
                <a:off x="5548996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E6F68A1-8A16-412F-9A73-A18BF0E83590}"/>
                  </a:ext>
                </a:extLst>
              </p:cNvPr>
              <p:cNvSpPr txBox="1"/>
              <p:nvPr/>
            </p:nvSpPr>
            <p:spPr>
              <a:xfrm>
                <a:off x="5764670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C4E7D7D-733B-4F6B-83DC-21A11E6F3917}"/>
                </a:ext>
              </a:extLst>
            </p:cNvPr>
            <p:cNvGrpSpPr/>
            <p:nvPr/>
          </p:nvGrpSpPr>
          <p:grpSpPr>
            <a:xfrm>
              <a:off x="4686300" y="-746108"/>
              <a:ext cx="1179970" cy="101600"/>
              <a:chOff x="4686300" y="-1016000"/>
              <a:chExt cx="1179970" cy="101600"/>
            </a:xfrm>
            <a:grpFill/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039EC00-3973-402C-8EFB-CAF494BAB7B6}"/>
                  </a:ext>
                </a:extLst>
              </p:cNvPr>
              <p:cNvSpPr txBox="1"/>
              <p:nvPr/>
            </p:nvSpPr>
            <p:spPr>
              <a:xfrm>
                <a:off x="4686300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7F4D50F-7C06-4FCB-B0E8-3A5868EECE78}"/>
                  </a:ext>
                </a:extLst>
              </p:cNvPr>
              <p:cNvSpPr txBox="1"/>
              <p:nvPr/>
            </p:nvSpPr>
            <p:spPr>
              <a:xfrm>
                <a:off x="4901974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0201476-353D-4743-B01C-E76261B10DE9}"/>
                  </a:ext>
                </a:extLst>
              </p:cNvPr>
              <p:cNvSpPr txBox="1"/>
              <p:nvPr/>
            </p:nvSpPr>
            <p:spPr>
              <a:xfrm>
                <a:off x="5117648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26531B6-02F6-4914-AD6E-7B783755C12A}"/>
                  </a:ext>
                </a:extLst>
              </p:cNvPr>
              <p:cNvSpPr txBox="1"/>
              <p:nvPr/>
            </p:nvSpPr>
            <p:spPr>
              <a:xfrm>
                <a:off x="5333322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97A454F-F99B-460A-A468-14B2BFD500C1}"/>
                  </a:ext>
                </a:extLst>
              </p:cNvPr>
              <p:cNvSpPr txBox="1"/>
              <p:nvPr/>
            </p:nvSpPr>
            <p:spPr>
              <a:xfrm>
                <a:off x="5548996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068A491-9119-4D00-8554-C6E3FBF2B65D}"/>
                  </a:ext>
                </a:extLst>
              </p:cNvPr>
              <p:cNvSpPr txBox="1"/>
              <p:nvPr/>
            </p:nvSpPr>
            <p:spPr>
              <a:xfrm>
                <a:off x="5764670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26F56DB-87CD-4852-8FB8-84378C96078D}"/>
                </a:ext>
              </a:extLst>
            </p:cNvPr>
            <p:cNvGrpSpPr/>
            <p:nvPr/>
          </p:nvGrpSpPr>
          <p:grpSpPr>
            <a:xfrm>
              <a:off x="4686300" y="-476216"/>
              <a:ext cx="1179970" cy="101600"/>
              <a:chOff x="4686300" y="-1016000"/>
              <a:chExt cx="1179970" cy="101600"/>
            </a:xfrm>
            <a:grpFill/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0416F93-755C-4873-B0FB-8F934582B134}"/>
                  </a:ext>
                </a:extLst>
              </p:cNvPr>
              <p:cNvSpPr txBox="1"/>
              <p:nvPr/>
            </p:nvSpPr>
            <p:spPr>
              <a:xfrm>
                <a:off x="4686300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CF09EC8-D47D-45A6-BA9E-0D7C67F35A23}"/>
                  </a:ext>
                </a:extLst>
              </p:cNvPr>
              <p:cNvSpPr txBox="1"/>
              <p:nvPr/>
            </p:nvSpPr>
            <p:spPr>
              <a:xfrm>
                <a:off x="4901974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17E5A21-CFC5-42A4-97ED-CC2D7439807F}"/>
                  </a:ext>
                </a:extLst>
              </p:cNvPr>
              <p:cNvSpPr txBox="1"/>
              <p:nvPr/>
            </p:nvSpPr>
            <p:spPr>
              <a:xfrm>
                <a:off x="5117648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032D52C-CBF4-4C60-BDAC-8635F0E8A758}"/>
                  </a:ext>
                </a:extLst>
              </p:cNvPr>
              <p:cNvSpPr txBox="1"/>
              <p:nvPr/>
            </p:nvSpPr>
            <p:spPr>
              <a:xfrm>
                <a:off x="5333322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6BC9798-57CF-4404-A104-72204C562534}"/>
                  </a:ext>
                </a:extLst>
              </p:cNvPr>
              <p:cNvSpPr txBox="1"/>
              <p:nvPr/>
            </p:nvSpPr>
            <p:spPr>
              <a:xfrm>
                <a:off x="5548996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F39F5B-25A7-42C4-B6D3-E5B3427E3405}"/>
                  </a:ext>
                </a:extLst>
              </p:cNvPr>
              <p:cNvSpPr txBox="1"/>
              <p:nvPr/>
            </p:nvSpPr>
            <p:spPr>
              <a:xfrm>
                <a:off x="5764670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0C00A22-ACB4-440D-BDE6-0B254F256487}"/>
                </a:ext>
              </a:extLst>
            </p:cNvPr>
            <p:cNvGrpSpPr/>
            <p:nvPr/>
          </p:nvGrpSpPr>
          <p:grpSpPr>
            <a:xfrm>
              <a:off x="4686300" y="-206324"/>
              <a:ext cx="1179970" cy="101600"/>
              <a:chOff x="4686300" y="-1016000"/>
              <a:chExt cx="1179970" cy="101600"/>
            </a:xfrm>
            <a:grpFill/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F92E4C4-8675-406E-8CC8-8F3D5E59DAEB}"/>
                  </a:ext>
                </a:extLst>
              </p:cNvPr>
              <p:cNvSpPr txBox="1"/>
              <p:nvPr/>
            </p:nvSpPr>
            <p:spPr>
              <a:xfrm>
                <a:off x="4686300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EA4E7D8-445A-47CF-BE0A-62EAD3B52F92}"/>
                  </a:ext>
                </a:extLst>
              </p:cNvPr>
              <p:cNvSpPr txBox="1"/>
              <p:nvPr/>
            </p:nvSpPr>
            <p:spPr>
              <a:xfrm>
                <a:off x="4901974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DCD08DB-27E3-4078-B179-FF0392D1336A}"/>
                  </a:ext>
                </a:extLst>
              </p:cNvPr>
              <p:cNvSpPr txBox="1"/>
              <p:nvPr/>
            </p:nvSpPr>
            <p:spPr>
              <a:xfrm>
                <a:off x="5117648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455B0FE-D435-4414-A7D3-E138151DB98B}"/>
                  </a:ext>
                </a:extLst>
              </p:cNvPr>
              <p:cNvSpPr txBox="1"/>
              <p:nvPr/>
            </p:nvSpPr>
            <p:spPr>
              <a:xfrm>
                <a:off x="5333322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967696F-35F5-4FC6-8994-DC2521C53BC1}"/>
                  </a:ext>
                </a:extLst>
              </p:cNvPr>
              <p:cNvSpPr txBox="1"/>
              <p:nvPr/>
            </p:nvSpPr>
            <p:spPr>
              <a:xfrm>
                <a:off x="5548996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6B3B05C-9455-4760-8781-4778E72560F6}"/>
                  </a:ext>
                </a:extLst>
              </p:cNvPr>
              <p:cNvSpPr txBox="1"/>
              <p:nvPr/>
            </p:nvSpPr>
            <p:spPr>
              <a:xfrm>
                <a:off x="5764670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EFC0F5-3228-4DF9-B7FF-C231768E084A}"/>
                </a:ext>
              </a:extLst>
            </p:cNvPr>
            <p:cNvGrpSpPr/>
            <p:nvPr/>
          </p:nvGrpSpPr>
          <p:grpSpPr>
            <a:xfrm>
              <a:off x="4686300" y="63566"/>
              <a:ext cx="1179970" cy="101600"/>
              <a:chOff x="4686300" y="-1016000"/>
              <a:chExt cx="1179970" cy="101600"/>
            </a:xfrm>
            <a:grpFill/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E55EC967-43FB-492D-AEC0-C6BF780A623A}"/>
                  </a:ext>
                </a:extLst>
              </p:cNvPr>
              <p:cNvSpPr txBox="1"/>
              <p:nvPr/>
            </p:nvSpPr>
            <p:spPr>
              <a:xfrm>
                <a:off x="4686300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6D994F1-2BE8-4D63-A978-BD065B30B6B9}"/>
                  </a:ext>
                </a:extLst>
              </p:cNvPr>
              <p:cNvSpPr txBox="1"/>
              <p:nvPr/>
            </p:nvSpPr>
            <p:spPr>
              <a:xfrm>
                <a:off x="4901974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CD35083-2EDF-493B-A093-EDCAC3497C94}"/>
                  </a:ext>
                </a:extLst>
              </p:cNvPr>
              <p:cNvSpPr txBox="1"/>
              <p:nvPr/>
            </p:nvSpPr>
            <p:spPr>
              <a:xfrm>
                <a:off x="5117648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EB6929B-4BA0-4E07-9267-ACF59396B50A}"/>
                  </a:ext>
                </a:extLst>
              </p:cNvPr>
              <p:cNvSpPr txBox="1"/>
              <p:nvPr/>
            </p:nvSpPr>
            <p:spPr>
              <a:xfrm>
                <a:off x="5333322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6CBC4ED-B8FA-4583-A9CF-2FBDCF0851A7}"/>
                  </a:ext>
                </a:extLst>
              </p:cNvPr>
              <p:cNvSpPr txBox="1"/>
              <p:nvPr/>
            </p:nvSpPr>
            <p:spPr>
              <a:xfrm>
                <a:off x="5548996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BA07E2B-9056-45A8-AD6F-77D37C771D3C}"/>
                  </a:ext>
                </a:extLst>
              </p:cNvPr>
              <p:cNvSpPr txBox="1"/>
              <p:nvPr/>
            </p:nvSpPr>
            <p:spPr>
              <a:xfrm>
                <a:off x="5764670" y="-1016000"/>
                <a:ext cx="101600" cy="101600"/>
              </a:xfrm>
              <a:prstGeom prst="ellipse">
                <a:avLst/>
              </a:prstGeom>
              <a:grpFill/>
              <a:ln>
                <a:solidFill>
                  <a:srgbClr val="FF585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indent="-4572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228600" lvl="1" indent="-228600" algn="ctr">
                  <a:lnSpc>
                    <a:spcPct val="90000"/>
                  </a:lnSpc>
                  <a:spcBef>
                    <a:spcPts val="1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685800" lvl="2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en-ID">
                  <a:sym typeface="Calibri" panose="020F0502020204030204" pitchFamily="34" charset="0"/>
                </a:endParaRPr>
              </a:p>
            </p:txBody>
          </p: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913FAEE3-98F1-4B34-9809-1BB3F487E8FF}"/>
              </a:ext>
            </a:extLst>
          </p:cNvPr>
          <p:cNvSpPr txBox="1"/>
          <p:nvPr/>
        </p:nvSpPr>
        <p:spPr>
          <a:xfrm>
            <a:off x="723619" y="4044457"/>
            <a:ext cx="7935557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mo"/>
              </a:rPr>
              <a:t>Milind Tambe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Arimo"/>
              </a:rPr>
              <a:t>Harvard, Google Research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mo"/>
              </a:rPr>
              <a:t>@MilindTambe_AI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  <a:latin typeface="Arimo"/>
              <a:ea typeface="Arimo" panose="020B0604020202020204" pitchFamily="34" charset="0"/>
              <a:cs typeface="Arimo" panose="020B0604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Arimo"/>
              <a:ea typeface="Arimo" panose="020B0604020202020204" pitchFamily="34" charset="0"/>
              <a:cs typeface="Arimo" panose="020B0604020202020204" pitchFamily="34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Arimo"/>
                <a:ea typeface="Arimo" panose="020B0604020202020204" pitchFamily="34" charset="0"/>
                <a:cs typeface="Arimo" panose="020B0604020202020204" pitchFamily="34" charset="0"/>
              </a:rPr>
              <a:t> </a:t>
            </a:r>
            <a:endParaRPr lang="en-US" i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7E1FFB-BBAD-4810-A834-2CABBC58303B}"/>
              </a:ext>
            </a:extLst>
          </p:cNvPr>
          <p:cNvCxnSpPr>
            <a:cxnSpLocks/>
          </p:cNvCxnSpPr>
          <p:nvPr/>
        </p:nvCxnSpPr>
        <p:spPr>
          <a:xfrm>
            <a:off x="797894" y="3897630"/>
            <a:ext cx="83659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>
            <a:extLst>
              <a:ext uri="{FF2B5EF4-FFF2-40B4-BE49-F238E27FC236}">
                <a16:creationId xmlns:a16="http://schemas.microsoft.com/office/drawing/2014/main" id="{E642D969-AC30-4748-AF89-2F7846C34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45" y="5645571"/>
            <a:ext cx="1805491" cy="1114754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529BF758-19BC-4261-9EBF-BD3A08702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09" y="5552368"/>
            <a:ext cx="2321536" cy="1305632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F5CE91-C547-4F8B-B4B0-94FB43C59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745" y="5899236"/>
            <a:ext cx="1380438" cy="512890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50AC8B57-0995-48AB-BA29-B1C74EA6B3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17" y="5808564"/>
            <a:ext cx="793109" cy="60356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E1C23E3-CC7A-44A3-AFBE-B5FB2184C1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91" y="5981173"/>
            <a:ext cx="1400282" cy="41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6" descr="http://www.pbs.org/newshour/images/terrorism/july-dec05/1208_air_bhead.jpg">
            <a:extLst>
              <a:ext uri="{FF2B5EF4-FFF2-40B4-BE49-F238E27FC236}">
                <a16:creationId xmlns:a16="http://schemas.microsoft.com/office/drawing/2014/main" id="{8E5EC840-626C-7929-F433-BE1B665B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911" y="5299884"/>
            <a:ext cx="1505597" cy="1153052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8" name="Picture 4" descr="Related image">
            <a:extLst>
              <a:ext uri="{FF2B5EF4-FFF2-40B4-BE49-F238E27FC236}">
                <a16:creationId xmlns:a16="http://schemas.microsoft.com/office/drawing/2014/main" id="{D886D3CC-51D0-C928-C828-D064C63AB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41911" y="4093395"/>
            <a:ext cx="1510982" cy="114879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D258BFD-8A44-52E8-0961-6B027A7161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218" y="2381820"/>
            <a:ext cx="1505597" cy="1153052"/>
          </a:xfrm>
          <a:prstGeom prst="roundRect">
            <a:avLst/>
          </a:prstGeom>
          <a:ln w="12700"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7B9C177-E0FF-720D-999C-0EEA4362FD8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299" y="1180765"/>
            <a:ext cx="1505597" cy="1153052"/>
          </a:xfrm>
          <a:prstGeom prst="roundRect">
            <a:avLst/>
          </a:prstGeom>
          <a:ln w="19050">
            <a:noFill/>
          </a:ln>
          <a:effectLst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C5AF1A-1FEB-5992-1D42-DDE522E7E2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2663" y="1171073"/>
            <a:ext cx="1505597" cy="1153052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42" name="Picture 41" descr="images.jpg">
            <a:extLst>
              <a:ext uri="{FF2B5EF4-FFF2-40B4-BE49-F238E27FC236}">
                <a16:creationId xmlns:a16="http://schemas.microsoft.com/office/drawing/2014/main" id="{36883409-D104-D623-C59B-237C5B3B161B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360" y="2381820"/>
            <a:ext cx="1505597" cy="1157778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43" name="Picture 3" descr="homeless1.jpg">
            <a:extLst>
              <a:ext uri="{FF2B5EF4-FFF2-40B4-BE49-F238E27FC236}">
                <a16:creationId xmlns:a16="http://schemas.microsoft.com/office/drawing/2014/main" id="{BC509344-4FB7-144D-0B22-AEAFD3122C5D}"/>
              </a:ext>
            </a:extLst>
          </p:cNvPr>
          <p:cNvPicPr>
            <a:picLocks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8050" y="1180243"/>
            <a:ext cx="1505597" cy="115305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324A5C8-C97F-3E30-1F80-1F8A80CE709A}"/>
              </a:ext>
            </a:extLst>
          </p:cNvPr>
          <p:cNvGrpSpPr/>
          <p:nvPr/>
        </p:nvGrpSpPr>
        <p:grpSpPr>
          <a:xfrm>
            <a:off x="639058" y="1182674"/>
            <a:ext cx="1505597" cy="1153052"/>
            <a:chOff x="-793025" y="5350337"/>
            <a:chExt cx="1872440" cy="160543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0AF4430C-AC8E-AFD4-1DB5-7199D326FB2E}"/>
                </a:ext>
              </a:extLst>
            </p:cNvPr>
            <p:cNvSpPr/>
            <p:nvPr/>
          </p:nvSpPr>
          <p:spPr>
            <a:xfrm>
              <a:off x="-793025" y="5350337"/>
              <a:ext cx="1872440" cy="15732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58" name="Group">
              <a:extLst>
                <a:ext uri="{FF2B5EF4-FFF2-40B4-BE49-F238E27FC236}">
                  <a16:creationId xmlns:a16="http://schemas.microsoft.com/office/drawing/2014/main" id="{27B2C35D-83B8-DE54-36F3-E5231ED21602}"/>
                </a:ext>
              </a:extLst>
            </p:cNvPr>
            <p:cNvGrpSpPr/>
            <p:nvPr/>
          </p:nvGrpSpPr>
          <p:grpSpPr>
            <a:xfrm>
              <a:off x="-693236" y="5504839"/>
              <a:ext cx="1724467" cy="1450936"/>
              <a:chOff x="95616" y="205556"/>
              <a:chExt cx="4447015" cy="2703466"/>
            </a:xfrm>
          </p:grpSpPr>
          <p:sp>
            <p:nvSpPr>
              <p:cNvPr id="59" name="Line">
                <a:extLst>
                  <a:ext uri="{FF2B5EF4-FFF2-40B4-BE49-F238E27FC236}">
                    <a16:creationId xmlns:a16="http://schemas.microsoft.com/office/drawing/2014/main" id="{6C04BB32-8085-6EC7-01A2-1B45A54B3741}"/>
                  </a:ext>
                </a:extLst>
              </p:cNvPr>
              <p:cNvSpPr/>
              <p:nvPr/>
            </p:nvSpPr>
            <p:spPr>
              <a:xfrm flipH="1">
                <a:off x="2223456" y="822814"/>
                <a:ext cx="667258" cy="1244493"/>
              </a:xfrm>
              <a:prstGeom prst="line">
                <a:avLst/>
              </a:prstGeom>
              <a:noFill/>
              <a:ln w="12700" cap="flat">
                <a:solidFill>
                  <a:srgbClr val="535353">
                    <a:alpha val="75959"/>
                  </a:srgbClr>
                </a:solidFill>
                <a:prstDash val="solid"/>
                <a:round/>
              </a:ln>
              <a:effectLst>
                <a:outerShdw blurRad="266700" dist="25400" dir="5400000" rotWithShape="0">
                  <a:srgbClr val="000000">
                    <a:alpha val="16223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600" b="0"/>
                </a:pPr>
                <a:endParaRPr sz="280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Line">
                <a:extLst>
                  <a:ext uri="{FF2B5EF4-FFF2-40B4-BE49-F238E27FC236}">
                    <a16:creationId xmlns:a16="http://schemas.microsoft.com/office/drawing/2014/main" id="{C25C574E-8171-3E46-B67F-19578FCD0146}"/>
                  </a:ext>
                </a:extLst>
              </p:cNvPr>
              <p:cNvSpPr/>
              <p:nvPr/>
            </p:nvSpPr>
            <p:spPr>
              <a:xfrm flipH="1">
                <a:off x="3152706" y="1978570"/>
                <a:ext cx="832893" cy="574807"/>
              </a:xfrm>
              <a:prstGeom prst="line">
                <a:avLst/>
              </a:prstGeom>
              <a:noFill/>
              <a:ln w="12700" cap="flat">
                <a:solidFill>
                  <a:srgbClr val="535353">
                    <a:alpha val="75959"/>
                  </a:srgbClr>
                </a:solidFill>
                <a:prstDash val="solid"/>
                <a:round/>
              </a:ln>
              <a:effectLst>
                <a:outerShdw blurRad="266700" dist="25400" dir="5400000" rotWithShape="0">
                  <a:srgbClr val="000000">
                    <a:alpha val="16223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600" b="0"/>
                </a:pPr>
                <a:endParaRPr sz="280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Line">
                <a:extLst>
                  <a:ext uri="{FF2B5EF4-FFF2-40B4-BE49-F238E27FC236}">
                    <a16:creationId xmlns:a16="http://schemas.microsoft.com/office/drawing/2014/main" id="{D701A56C-665E-FC40-8C3B-4B3B648D782D}"/>
                  </a:ext>
                </a:extLst>
              </p:cNvPr>
              <p:cNvSpPr/>
              <p:nvPr/>
            </p:nvSpPr>
            <p:spPr>
              <a:xfrm>
                <a:off x="2301581" y="2336447"/>
                <a:ext cx="502909" cy="245243"/>
              </a:xfrm>
              <a:prstGeom prst="line">
                <a:avLst/>
              </a:prstGeom>
              <a:noFill/>
              <a:ln w="12700" cap="flat">
                <a:solidFill>
                  <a:srgbClr val="535353">
                    <a:alpha val="75959"/>
                  </a:srgbClr>
                </a:solidFill>
                <a:prstDash val="solid"/>
                <a:round/>
              </a:ln>
              <a:effectLst>
                <a:outerShdw blurRad="266700" dist="25400" dir="5400000" rotWithShape="0">
                  <a:srgbClr val="000000">
                    <a:alpha val="16223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600" b="0"/>
                </a:pPr>
                <a:endParaRPr sz="280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Line">
                <a:extLst>
                  <a:ext uri="{FF2B5EF4-FFF2-40B4-BE49-F238E27FC236}">
                    <a16:creationId xmlns:a16="http://schemas.microsoft.com/office/drawing/2014/main" id="{4AF21CF3-6A46-2AF0-FE14-3538D37F8E4A}"/>
                  </a:ext>
                </a:extLst>
              </p:cNvPr>
              <p:cNvSpPr/>
              <p:nvPr/>
            </p:nvSpPr>
            <p:spPr>
              <a:xfrm flipH="1">
                <a:off x="2995366" y="1671508"/>
                <a:ext cx="234127" cy="815637"/>
              </a:xfrm>
              <a:prstGeom prst="line">
                <a:avLst/>
              </a:prstGeom>
              <a:noFill/>
              <a:ln w="12700" cap="flat">
                <a:solidFill>
                  <a:srgbClr val="535353">
                    <a:alpha val="75959"/>
                  </a:srgbClr>
                </a:solidFill>
                <a:prstDash val="solid"/>
                <a:round/>
              </a:ln>
              <a:effectLst>
                <a:outerShdw blurRad="266700" dist="25400" dir="5400000" rotWithShape="0">
                  <a:srgbClr val="000000">
                    <a:alpha val="16223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3600" b="0"/>
                </a:pPr>
                <a:endParaRPr sz="280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63" name="Group">
                <a:extLst>
                  <a:ext uri="{FF2B5EF4-FFF2-40B4-BE49-F238E27FC236}">
                    <a16:creationId xmlns:a16="http://schemas.microsoft.com/office/drawing/2014/main" id="{F3241F7C-3715-C98A-016E-B0C7C2687D1B}"/>
                  </a:ext>
                </a:extLst>
              </p:cNvPr>
              <p:cNvGrpSpPr/>
              <p:nvPr/>
            </p:nvGrpSpPr>
            <p:grpSpPr>
              <a:xfrm>
                <a:off x="95616" y="205556"/>
                <a:ext cx="4447015" cy="2703466"/>
                <a:chOff x="95616" y="205556"/>
                <a:chExt cx="4447014" cy="2703464"/>
              </a:xfrm>
            </p:grpSpPr>
            <p:grpSp>
              <p:nvGrpSpPr>
                <p:cNvPr id="64" name="Group">
                  <a:extLst>
                    <a:ext uri="{FF2B5EF4-FFF2-40B4-BE49-F238E27FC236}">
                      <a16:creationId xmlns:a16="http://schemas.microsoft.com/office/drawing/2014/main" id="{707F48C5-8AB4-DC71-21A6-59EF03294326}"/>
                    </a:ext>
                  </a:extLst>
                </p:cNvPr>
                <p:cNvGrpSpPr/>
                <p:nvPr/>
              </p:nvGrpSpPr>
              <p:grpSpPr>
                <a:xfrm>
                  <a:off x="95616" y="205556"/>
                  <a:ext cx="4447014" cy="2210342"/>
                  <a:chOff x="95616" y="205556"/>
                  <a:chExt cx="4447013" cy="2210341"/>
                </a:xfrm>
              </p:grpSpPr>
              <p:pic>
                <p:nvPicPr>
                  <p:cNvPr id="67" name="social-network-md.png" descr="social-network-md.png">
                    <a:extLst>
                      <a:ext uri="{FF2B5EF4-FFF2-40B4-BE49-F238E27FC236}">
                        <a16:creationId xmlns:a16="http://schemas.microsoft.com/office/drawing/2014/main" id="{270B25FF-FE03-45A5-695E-BE8742706E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95616" y="542843"/>
                    <a:ext cx="2489077" cy="1873054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>
                    <a:outerShdw dir="5400000" rotWithShape="0">
                      <a:srgbClr val="000000">
                        <a:alpha val="0"/>
                      </a:srgbClr>
                    </a:outerShdw>
                  </a:effectLst>
                </p:spPr>
              </p:pic>
              <p:pic>
                <p:nvPicPr>
                  <p:cNvPr id="68" name="Image" descr="Image">
                    <a:extLst>
                      <a:ext uri="{FF2B5EF4-FFF2-40B4-BE49-F238E27FC236}">
                        <a16:creationId xmlns:a16="http://schemas.microsoft.com/office/drawing/2014/main" id="{E2BC0A15-A4D3-5009-996E-39B56B624B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2957639" y="205556"/>
                    <a:ext cx="1584990" cy="183405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69" name="Line">
                    <a:extLst>
                      <a:ext uri="{FF2B5EF4-FFF2-40B4-BE49-F238E27FC236}">
                        <a16:creationId xmlns:a16="http://schemas.microsoft.com/office/drawing/2014/main" id="{691BE59E-F1D9-3954-B760-8835A321D15E}"/>
                      </a:ext>
                    </a:extLst>
                  </p:cNvPr>
                  <p:cNvSpPr/>
                  <p:nvPr/>
                </p:nvSpPr>
                <p:spPr>
                  <a:xfrm>
                    <a:off x="2480550" y="801634"/>
                    <a:ext cx="534813" cy="534812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535353">
                        <a:alpha val="75959"/>
                      </a:srgbClr>
                    </a:solidFill>
                    <a:prstDash val="solid"/>
                    <a:round/>
                  </a:ln>
                  <a:effectLst>
                    <a:outerShdw blurRad="266700" dist="25400" dir="5400000" rotWithShape="0">
                      <a:srgbClr val="000000">
                        <a:alpha val="16223"/>
                      </a:srgbClr>
                    </a:outerShdw>
                  </a:effectLst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>
                      <a:defRPr sz="3600" b="0"/>
                    </a:pPr>
                    <a:endParaRPr sz="2800">
                      <a:solidFill>
                        <a:schemeClr val="accent2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70" name="Line">
                    <a:extLst>
                      <a:ext uri="{FF2B5EF4-FFF2-40B4-BE49-F238E27FC236}">
                        <a16:creationId xmlns:a16="http://schemas.microsoft.com/office/drawing/2014/main" id="{055CE61B-7C91-8AA1-6801-0DC731C41E95}"/>
                      </a:ext>
                    </a:extLst>
                  </p:cNvPr>
                  <p:cNvSpPr/>
                  <p:nvPr/>
                </p:nvSpPr>
                <p:spPr>
                  <a:xfrm flipV="1">
                    <a:off x="1465886" y="1535074"/>
                    <a:ext cx="1581312" cy="33475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535353">
                        <a:alpha val="75959"/>
                      </a:srgbClr>
                    </a:solidFill>
                    <a:prstDash val="solid"/>
                    <a:round/>
                  </a:ln>
                  <a:effectLst>
                    <a:outerShdw blurRad="266700" dist="25400" dir="5400000" rotWithShape="0">
                      <a:srgbClr val="000000">
                        <a:alpha val="16223"/>
                      </a:srgbClr>
                    </a:outerShdw>
                  </a:effectLst>
                </p:spPr>
                <p:txBody>
                  <a:bodyPr wrap="square" lIns="45718" tIns="45718" rIns="45718" bIns="45718" numCol="1" anchor="t">
                    <a:noAutofit/>
                  </a:bodyPr>
                  <a:lstStyle/>
                  <a:p>
                    <a:pPr>
                      <a:defRPr sz="3600" b="0"/>
                    </a:pPr>
                    <a:endParaRPr sz="2800" dirty="0">
                      <a:solidFill>
                        <a:schemeClr val="accent2">
                          <a:lumMod val="50000"/>
                        </a:schemeClr>
                      </a:solidFill>
                    </a:endParaRPr>
                  </a:p>
                </p:txBody>
              </p:sp>
            </p:grpSp>
            <p:pic>
              <p:nvPicPr>
                <p:cNvPr id="65" name="Image" descr="Image">
                  <a:extLst>
                    <a:ext uri="{FF2B5EF4-FFF2-40B4-BE49-F238E27FC236}">
                      <a16:creationId xmlns:a16="http://schemas.microsoft.com/office/drawing/2014/main" id="{84600BF1-372B-1286-9DEB-88F6084F9D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2778920" y="2488635"/>
                  <a:ext cx="417921" cy="42038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6" name="Image" descr="Image">
                  <a:extLst>
                    <a:ext uri="{FF2B5EF4-FFF2-40B4-BE49-F238E27FC236}">
                      <a16:creationId xmlns:a16="http://schemas.microsoft.com/office/drawing/2014/main" id="{63F18756-65B3-0058-7FFB-23E54432C0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682491" y="1072130"/>
                  <a:ext cx="414590" cy="41703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4E56F72-FE9E-B44B-0837-4C2F9C414D49}"/>
              </a:ext>
            </a:extLst>
          </p:cNvPr>
          <p:cNvSpPr/>
          <p:nvPr/>
        </p:nvSpPr>
        <p:spPr>
          <a:xfrm>
            <a:off x="5528991" y="5304142"/>
            <a:ext cx="1505597" cy="1148794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37D5CD9-763B-9BB4-A439-65713B31B528}"/>
              </a:ext>
            </a:extLst>
          </p:cNvPr>
          <p:cNvSpPr/>
          <p:nvPr/>
        </p:nvSpPr>
        <p:spPr>
          <a:xfrm>
            <a:off x="7229138" y="2381820"/>
            <a:ext cx="1505597" cy="1148794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5275B9E-DA6B-3A31-74EC-2043028398CF}"/>
              </a:ext>
            </a:extLst>
          </p:cNvPr>
          <p:cNvSpPr/>
          <p:nvPr/>
        </p:nvSpPr>
        <p:spPr>
          <a:xfrm>
            <a:off x="2258050" y="2381820"/>
            <a:ext cx="1505597" cy="1157229"/>
          </a:xfrm>
          <a:prstGeom prst="roundRect">
            <a:avLst/>
          </a:pr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E92C45-39CC-1714-7839-D43E011494DF}"/>
              </a:ext>
            </a:extLst>
          </p:cNvPr>
          <p:cNvSpPr txBox="1"/>
          <p:nvPr/>
        </p:nvSpPr>
        <p:spPr>
          <a:xfrm>
            <a:off x="5560803" y="5420230"/>
            <a:ext cx="1556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Stackelberg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security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games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15069-5ABD-FDA2-C51F-6E96BF9387C5}"/>
              </a:ext>
            </a:extLst>
          </p:cNvPr>
          <p:cNvSpPr txBox="1"/>
          <p:nvPr/>
        </p:nvSpPr>
        <p:spPr>
          <a:xfrm>
            <a:off x="7444620" y="2520871"/>
            <a:ext cx="1133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Green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security 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games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57C46F8-8E35-593F-4653-AAF0DA32568B}"/>
              </a:ext>
            </a:extLst>
          </p:cNvPr>
          <p:cNvSpPr txBox="1"/>
          <p:nvPr/>
        </p:nvSpPr>
        <p:spPr>
          <a:xfrm>
            <a:off x="2302519" y="2545283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Networks &amp;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Bandits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F69A1828-9AE1-07CE-7DC2-E1A78FFED01E}"/>
              </a:ext>
            </a:extLst>
          </p:cNvPr>
          <p:cNvSpPr txBox="1">
            <a:spLocks/>
          </p:cNvSpPr>
          <p:nvPr/>
        </p:nvSpPr>
        <p:spPr>
          <a:xfrm>
            <a:off x="7080685" y="5009240"/>
            <a:ext cx="3559402" cy="385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95623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Public Safety</a:t>
            </a:r>
          </a:p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&amp; Security</a:t>
            </a:r>
            <a:b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D2760116-E100-5269-CC25-312ECA7E7FAE}"/>
              </a:ext>
            </a:extLst>
          </p:cNvPr>
          <p:cNvSpPr txBox="1">
            <a:spLocks/>
          </p:cNvSpPr>
          <p:nvPr/>
        </p:nvSpPr>
        <p:spPr>
          <a:xfrm>
            <a:off x="7993539" y="3671528"/>
            <a:ext cx="3559402" cy="385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95623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Conservation</a:t>
            </a:r>
            <a:b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907DA74D-F1F2-6A23-91D9-22147AEC1EC2}"/>
              </a:ext>
            </a:extLst>
          </p:cNvPr>
          <p:cNvSpPr txBox="1">
            <a:spLocks/>
          </p:cNvSpPr>
          <p:nvPr/>
        </p:nvSpPr>
        <p:spPr>
          <a:xfrm>
            <a:off x="921039" y="3666890"/>
            <a:ext cx="2236450" cy="3851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95623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Public Health</a:t>
            </a:r>
            <a:b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4" name="Picture 2" descr="Inside LAX - Los Angeles Airport Police as it targets insider ...">
            <a:extLst>
              <a:ext uri="{FF2B5EF4-FFF2-40B4-BE49-F238E27FC236}">
                <a16:creationId xmlns:a16="http://schemas.microsoft.com/office/drawing/2014/main" id="{F0263A4C-95EC-58B9-7818-267594963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0803" y="4093395"/>
            <a:ext cx="1473786" cy="114879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2C7621E-A0E3-4ABA-AFD1-3921D5BE3C3D}"/>
              </a:ext>
            </a:extLst>
          </p:cNvPr>
          <p:cNvSpPr/>
          <p:nvPr/>
        </p:nvSpPr>
        <p:spPr>
          <a:xfrm>
            <a:off x="4792716" y="2427865"/>
            <a:ext cx="1505597" cy="114879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8B38D7-877B-7A06-0EF4-D55AF767CBE0}"/>
              </a:ext>
            </a:extLst>
          </p:cNvPr>
          <p:cNvSpPr txBox="1"/>
          <p:nvPr/>
        </p:nvSpPr>
        <p:spPr>
          <a:xfrm>
            <a:off x="4902815" y="2580085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Multiagent</a:t>
            </a:r>
          </a:p>
          <a:p>
            <a:r>
              <a:rPr lang="en-US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Systems</a:t>
            </a:r>
          </a:p>
          <a:p>
            <a:r>
              <a:rPr lang="en-US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Research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C402569B-E1AD-639C-3B24-4A430C27AE03}"/>
              </a:ext>
            </a:extLst>
          </p:cNvPr>
          <p:cNvSpPr txBox="1">
            <a:spLocks/>
          </p:cNvSpPr>
          <p:nvPr/>
        </p:nvSpPr>
        <p:spPr>
          <a:xfrm>
            <a:off x="302306" y="274321"/>
            <a:ext cx="11386111" cy="12324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/>
              <a:t>Lesson #1:</a:t>
            </a:r>
            <a:br>
              <a:rPr lang="en-US" sz="2800" b="1"/>
            </a:br>
            <a:r>
              <a:rPr lang="en-US" sz="2800" b="1"/>
              <a:t>Achieving Social Impact and AI Innovation Go hand-in-hand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546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5" grpId="0" animBg="1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A5C5-8A69-339E-7775-8D65ACBC8FFD}"/>
              </a:ext>
            </a:extLst>
          </p:cNvPr>
          <p:cNvSpPr txBox="1">
            <a:spLocks/>
          </p:cNvSpPr>
          <p:nvPr/>
        </p:nvSpPr>
        <p:spPr>
          <a:xfrm>
            <a:off x="0" y="669610"/>
            <a:ext cx="12552680" cy="681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95623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Lesson #2:</a:t>
            </a:r>
            <a:b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Partnerships with Communities, NGOs (non-profits), governments crucial</a:t>
            </a:r>
            <a:b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96138E-4E56-AF99-8527-301C39DF1E52}"/>
              </a:ext>
            </a:extLst>
          </p:cNvPr>
          <p:cNvGrpSpPr/>
          <p:nvPr/>
        </p:nvGrpSpPr>
        <p:grpSpPr>
          <a:xfrm>
            <a:off x="423575" y="1556083"/>
            <a:ext cx="11880720" cy="5166711"/>
            <a:chOff x="551912" y="1853221"/>
            <a:chExt cx="11963795" cy="6489827"/>
          </a:xfrm>
        </p:grpSpPr>
        <p:pic>
          <p:nvPicPr>
            <p:cNvPr id="4" name="Picture 3" descr="A picture containing clipart&#10;&#10;Description generated with high confidence">
              <a:extLst>
                <a:ext uri="{FF2B5EF4-FFF2-40B4-BE49-F238E27FC236}">
                  <a16:creationId xmlns:a16="http://schemas.microsoft.com/office/drawing/2014/main" id="{29BD1BBD-3C5F-07C1-3DBE-F3CA05DD0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9021" y="5655570"/>
              <a:ext cx="1002823" cy="63278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3F3933-9A60-B3B3-0A58-69A2A99682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8998" y="5598148"/>
              <a:ext cx="1002823" cy="7243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F53DB3-5E9F-3630-87AE-05AF65822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901"/>
            <a:stretch/>
          </p:blipFill>
          <p:spPr>
            <a:xfrm>
              <a:off x="661566" y="6492561"/>
              <a:ext cx="1559947" cy="100512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7896B4-CFCF-B39F-5019-6665D43DF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5087" y="6588346"/>
              <a:ext cx="779974" cy="708102"/>
            </a:xfrm>
            <a:prstGeom prst="rect">
              <a:avLst/>
            </a:prstGeom>
          </p:spPr>
        </p:pic>
        <p:pic>
          <p:nvPicPr>
            <p:cNvPr id="8" name="Picture 6" descr="Related image">
              <a:extLst>
                <a:ext uri="{FF2B5EF4-FFF2-40B4-BE49-F238E27FC236}">
                  <a16:creationId xmlns:a16="http://schemas.microsoft.com/office/drawing/2014/main" id="{5106A79A-5289-BE4E-9F10-71493C716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74" y="5437671"/>
              <a:ext cx="1742519" cy="1089074"/>
            </a:xfrm>
            <a:prstGeom prst="rect">
              <a:avLst/>
            </a:prstGeom>
            <a:noFill/>
          </p:spPr>
        </p:pic>
        <p:pic>
          <p:nvPicPr>
            <p:cNvPr id="9" name="Picture 2" descr="Image result for everwell 99dots">
              <a:extLst>
                <a:ext uri="{FF2B5EF4-FFF2-40B4-BE49-F238E27FC236}">
                  <a16:creationId xmlns:a16="http://schemas.microsoft.com/office/drawing/2014/main" id="{DE90AD19-1BE1-7F0C-FAEB-DE663FBB0F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894" y="7585878"/>
              <a:ext cx="2191323" cy="72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2EE18D-3BE2-701E-70C4-94A3CA4A7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9385" y="7693201"/>
              <a:ext cx="779974" cy="649847"/>
            </a:xfrm>
            <a:prstGeom prst="roundRect">
              <a:avLst>
                <a:gd name="adj" fmla="val 16667"/>
              </a:avLst>
            </a:prstGeom>
            <a:ln w="57150">
              <a:solidFill>
                <a:srgbClr val="D6EEC8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1" name="Picture 2" descr="Air Shepherd">
              <a:extLst>
                <a:ext uri="{FF2B5EF4-FFF2-40B4-BE49-F238E27FC236}">
                  <a16:creationId xmlns:a16="http://schemas.microsoft.com/office/drawing/2014/main" id="{DBE4720A-A3AE-01B4-66A6-E4C6F6B2F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235" y="6551378"/>
              <a:ext cx="1714500" cy="8336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A239819F-559D-4A04-5C2E-39B955676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3526" y="5541378"/>
              <a:ext cx="1489761" cy="887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Image result for khushibaby">
              <a:extLst>
                <a:ext uri="{FF2B5EF4-FFF2-40B4-BE49-F238E27FC236}">
                  <a16:creationId xmlns:a16="http://schemas.microsoft.com/office/drawing/2014/main" id="{E56209DB-B534-1CFB-9D36-FAFC1FF0A1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0397" b="30924"/>
            <a:stretch/>
          </p:blipFill>
          <p:spPr bwMode="auto">
            <a:xfrm>
              <a:off x="8160123" y="7630749"/>
              <a:ext cx="1203164" cy="532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8742213E-1F8C-9490-4354-EB9BFEEFE3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0201" y="6579764"/>
              <a:ext cx="1293086" cy="905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Atree">
              <a:extLst>
                <a:ext uri="{FF2B5EF4-FFF2-40B4-BE49-F238E27FC236}">
                  <a16:creationId xmlns:a16="http://schemas.microsoft.com/office/drawing/2014/main" id="{40233188-95AB-BAB4-7EED-B602CE29E6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9424" y="5656646"/>
              <a:ext cx="2456283" cy="500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Wildlife Conservation Trust">
              <a:extLst>
                <a:ext uri="{FF2B5EF4-FFF2-40B4-BE49-F238E27FC236}">
                  <a16:creationId xmlns:a16="http://schemas.microsoft.com/office/drawing/2014/main" id="{426BEF56-647C-B810-50B9-839E274F2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4133" y="6840569"/>
              <a:ext cx="1614854" cy="326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A new weapon in the battle to protect endangered animals: predictive AI">
              <a:extLst>
                <a:ext uri="{FF2B5EF4-FFF2-40B4-BE49-F238E27FC236}">
                  <a16:creationId xmlns:a16="http://schemas.microsoft.com/office/drawing/2014/main" id="{3585EF1B-6532-417A-F9E5-2C1821AA07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7020" y="1853223"/>
              <a:ext cx="2248012" cy="16520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09CFDF92-6B7D-479A-76CD-92744A384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4279" y="1853222"/>
              <a:ext cx="2194562" cy="165202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pic>
          <p:nvPicPr>
            <p:cNvPr id="19" name="Picture 18" descr="A person standing in front of a sign&#10;&#10;Description automatically generated">
              <a:extLst>
                <a:ext uri="{FF2B5EF4-FFF2-40B4-BE49-F238E27FC236}">
                  <a16:creationId xmlns:a16="http://schemas.microsoft.com/office/drawing/2014/main" id="{69C775A9-D2B7-0DA1-7A50-F96A4EBC7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9530" y="1866947"/>
              <a:ext cx="2248012" cy="16520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75B9E2-22F7-3B0B-6822-0DB669E40072}"/>
                </a:ext>
              </a:extLst>
            </p:cNvPr>
            <p:cNvSpPr/>
            <p:nvPr/>
          </p:nvSpPr>
          <p:spPr>
            <a:xfrm>
              <a:off x="649164" y="4364653"/>
              <a:ext cx="11319677" cy="4951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2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1" name="Shape 103">
              <a:extLst>
                <a:ext uri="{FF2B5EF4-FFF2-40B4-BE49-F238E27FC236}">
                  <a16:creationId xmlns:a16="http://schemas.microsoft.com/office/drawing/2014/main" id="{5190147B-89C3-EDD6-264A-9231CDD24143}"/>
                </a:ext>
              </a:extLst>
            </p:cNvPr>
            <p:cNvSpPr/>
            <p:nvPr/>
          </p:nvSpPr>
          <p:spPr>
            <a:xfrm>
              <a:off x="551912" y="4243610"/>
              <a:ext cx="11514180" cy="309848"/>
            </a:xfrm>
            <a:prstGeom prst="rect">
              <a:avLst/>
            </a:prstGeom>
            <a:noFill/>
            <a:ln w="12700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410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solidFill>
                    <a:srgbClr val="FFFFFF"/>
                  </a:solidFill>
                </a:defRPr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Calibri"/>
              </a:endParaRPr>
            </a:p>
            <a:p>
              <a:pPr marL="0" marR="0" lvl="0" indent="0" algn="l" defTabSz="410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solidFill>
                    <a:srgbClr val="FFFFFF"/>
                  </a:solidFill>
                </a:defRPr>
              </a:pPr>
              <a:r>
                <a:rPr lang="en-US" sz="2400" dirty="0">
                  <a:solidFill>
                    <a:schemeClr val="accent2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  <a:sym typeface="Calibri"/>
                </a:rPr>
                <a:t> Empower communities to use AI tools; avoid being gatekeepers to AI4SI technology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Helvetica" charset="0"/>
                  <a:ea typeface="Helvetica" charset="0"/>
                  <a:cs typeface="Helvetica" charset="0"/>
                  <a:sym typeface="Calibri"/>
                </a:rPr>
                <a:t> 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  <a:sym typeface="Calibri"/>
              </a:endParaRPr>
            </a:p>
          </p:txBody>
        </p:sp>
        <p:pic>
          <p:nvPicPr>
            <p:cNvPr id="22" name="Picture 21" descr="A picture containing person, person, standing&#10;&#10;Description automatically generated">
              <a:extLst>
                <a:ext uri="{FF2B5EF4-FFF2-40B4-BE49-F238E27FC236}">
                  <a16:creationId xmlns:a16="http://schemas.microsoft.com/office/drawing/2014/main" id="{58D01C8A-0009-1257-21EC-2BCC2C467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8" t="10227" r="15007" b="21980"/>
            <a:stretch/>
          </p:blipFill>
          <p:spPr>
            <a:xfrm>
              <a:off x="6711744" y="1853221"/>
              <a:ext cx="2288332" cy="16520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63533322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38BDAF3-9A68-1149-A29A-4B10DC0E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548" y="6355837"/>
            <a:ext cx="2057400" cy="365125"/>
          </a:xfrm>
        </p:spPr>
        <p:txBody>
          <a:bodyPr/>
          <a:lstStyle/>
          <a:p>
            <a:fld id="{72EC892C-1663-42AE-9A18-6BFA2962DAD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61B63B8-40E5-774D-9C72-D43411E2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1784" y="6357520"/>
            <a:ext cx="2057400" cy="365125"/>
          </a:xfrm>
        </p:spPr>
        <p:txBody>
          <a:bodyPr/>
          <a:lstStyle/>
          <a:p>
            <a:r>
              <a:rPr lang="en-US" dirty="0"/>
              <a:t>Date: </a:t>
            </a:r>
            <a:fld id="{8CA35E4A-A513-694F-BB2C-9570A7BC76DF}" type="datetime1">
              <a:rPr lang="en-US" smtClean="0"/>
              <a:t>7/9/2022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CF37AC-8914-C526-4486-4DD7EAA3341B}"/>
              </a:ext>
            </a:extLst>
          </p:cNvPr>
          <p:cNvGrpSpPr/>
          <p:nvPr/>
        </p:nvGrpSpPr>
        <p:grpSpPr>
          <a:xfrm>
            <a:off x="558182" y="1245204"/>
            <a:ext cx="11296934" cy="5184138"/>
            <a:chOff x="426192" y="1813596"/>
            <a:chExt cx="12153900" cy="71311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F6CC67-EEBA-A84E-C4A2-60C5E71E6B9F}"/>
                </a:ext>
              </a:extLst>
            </p:cNvPr>
            <p:cNvSpPr/>
            <p:nvPr/>
          </p:nvSpPr>
          <p:spPr>
            <a:xfrm>
              <a:off x="426192" y="1813596"/>
              <a:ext cx="12153900" cy="8964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By 2030, maternal mortality ratio below 70 per 100,000 live births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3504D5-E863-0214-FBEF-E27AE3E093BC}"/>
                </a:ext>
              </a:extLst>
            </p:cNvPr>
            <p:cNvSpPr txBox="1"/>
            <p:nvPr/>
          </p:nvSpPr>
          <p:spPr>
            <a:xfrm>
              <a:off x="10727049" y="8373192"/>
              <a:ext cx="1357608" cy="423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*UNICEF, 2022</a:t>
              </a:r>
            </a:p>
          </p:txBody>
        </p:sp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0E332C2D-0956-035A-A8EC-3E0DFDCF51C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266760537"/>
                </p:ext>
              </p:extLst>
            </p:nvPr>
          </p:nvGraphicFramePr>
          <p:xfrm>
            <a:off x="5726161" y="3730752"/>
            <a:ext cx="6853931" cy="45692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F67C36-3241-8BC8-58F6-714BCF510812}"/>
                </a:ext>
              </a:extLst>
            </p:cNvPr>
            <p:cNvSpPr txBox="1"/>
            <p:nvPr/>
          </p:nvSpPr>
          <p:spPr>
            <a:xfrm>
              <a:off x="6803136" y="3181161"/>
              <a:ext cx="5498382" cy="5503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defRPr sz="133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Maternal</a:t>
              </a:r>
              <a:r>
                <a:rPr lang="en-US" sz="2000" baseline="0" dirty="0">
                  <a:latin typeface="Helvetica" panose="020B0604020202020204" pitchFamily="34" charset="0"/>
                  <a:cs typeface="Helvetica" panose="020B0604020202020204" pitchFamily="34" charset="0"/>
                </a:rPr>
                <a:t> Mortality Ratios (2017)</a:t>
              </a:r>
              <a:endParaRPr lang="en-US" sz="20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7F9C95-B23C-564E-4C36-2CE937F029C5}"/>
                </a:ext>
              </a:extLst>
            </p:cNvPr>
            <p:cNvSpPr txBox="1"/>
            <p:nvPr/>
          </p:nvSpPr>
          <p:spPr>
            <a:xfrm>
              <a:off x="1830173" y="5586438"/>
              <a:ext cx="2029445" cy="359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Credit: WHO SEARO</a:t>
              </a:r>
            </a:p>
          </p:txBody>
        </p:sp>
        <p:pic>
          <p:nvPicPr>
            <p:cNvPr id="25" name="Picture 24" descr="A person carrying a baby&#10;&#10;Description automatically generated with medium confidence">
              <a:extLst>
                <a:ext uri="{FF2B5EF4-FFF2-40B4-BE49-F238E27FC236}">
                  <a16:creationId xmlns:a16="http://schemas.microsoft.com/office/drawing/2014/main" id="{7BC6833C-BFA2-B47E-EC9F-D50EAA92E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44" r="15306"/>
            <a:stretch/>
          </p:blipFill>
          <p:spPr>
            <a:xfrm>
              <a:off x="1830173" y="3181161"/>
              <a:ext cx="2029445" cy="2405278"/>
            </a:xfrm>
            <a:prstGeom prst="rect">
              <a:avLst/>
            </a:prstGeom>
          </p:spPr>
        </p:pic>
        <p:pic>
          <p:nvPicPr>
            <p:cNvPr id="26" name="Picture 25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935F4C1E-654A-6883-160C-C303814E5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28" t="9731" r="9091"/>
            <a:stretch/>
          </p:blipFill>
          <p:spPr>
            <a:xfrm>
              <a:off x="974848" y="5952196"/>
              <a:ext cx="3818042" cy="2992500"/>
            </a:xfrm>
            <a:prstGeom prst="rect">
              <a:avLst/>
            </a:prstGeom>
          </p:spPr>
        </p:pic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A415CF8-480F-EF65-ACD3-A5F03F06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218434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United Nations </a:t>
            </a:r>
            <a:br>
              <a:rPr lang="en-US" sz="3200" dirty="0"/>
            </a:br>
            <a:r>
              <a:rPr lang="en-US" sz="3200" dirty="0"/>
              <a:t>Sustainable Development Target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3200" b="1" dirty="0">
              <a:solidFill>
                <a:srgbClr val="5482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1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182" y="428658"/>
            <a:ext cx="8714919" cy="487688"/>
          </a:xfrm>
        </p:spPr>
        <p:txBody>
          <a:bodyPr>
            <a:normAutofit/>
          </a:bodyPr>
          <a:lstStyle/>
          <a:p>
            <a:pPr algn="l"/>
            <a:r>
              <a:rPr lang="en-US" sz="2531" b="1" dirty="0">
                <a:latin typeface="Helvetica" charset="0"/>
                <a:ea typeface="Helvetica" charset="0"/>
                <a:cs typeface="Helvetica" charset="0"/>
              </a:rPr>
              <a:t>Maternal &amp; Child Care in India</a:t>
            </a:r>
            <a:endParaRPr lang="en-US" sz="2531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38BDAF3-9A68-1149-A29A-4B10DC0E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548" y="6355837"/>
            <a:ext cx="2057400" cy="365125"/>
          </a:xfrm>
        </p:spPr>
        <p:txBody>
          <a:bodyPr/>
          <a:lstStyle/>
          <a:p>
            <a:fld id="{72EC892C-1663-42AE-9A18-6BFA2962DAD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61B63B8-40E5-774D-9C72-D43411E2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1784" y="6357520"/>
            <a:ext cx="2057400" cy="365125"/>
          </a:xfrm>
        </p:spPr>
        <p:txBody>
          <a:bodyPr/>
          <a:lstStyle/>
          <a:p>
            <a:r>
              <a:rPr lang="en-US" dirty="0"/>
              <a:t>Date: </a:t>
            </a:r>
            <a:fld id="{8CA35E4A-A513-694F-BB2C-9570A7BC76DF}" type="datetime1">
              <a:rPr lang="en-US" smtClean="0"/>
              <a:t>7/9/2022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15440-1EEB-4A29-B57E-84AC59BD5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55" t="24978" r="45646" b="28966"/>
          <a:stretch/>
        </p:blipFill>
        <p:spPr>
          <a:xfrm>
            <a:off x="1157022" y="3712163"/>
            <a:ext cx="2287576" cy="2281494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50000"/>
              </a:schemeClr>
            </a:solidFill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B31774-3469-49F8-9EF1-398B61EB8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37" t="41771" r="16887" b="29800"/>
          <a:stretch/>
        </p:blipFill>
        <p:spPr>
          <a:xfrm>
            <a:off x="4298027" y="3770730"/>
            <a:ext cx="3595945" cy="2222927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50000"/>
              </a:schemeClr>
            </a:solidFill>
          </a:ln>
          <a:effectLst/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281ACC6-CF57-451B-8DBF-440C37D1A3E8}"/>
              </a:ext>
            </a:extLst>
          </p:cNvPr>
          <p:cNvSpPr txBox="1">
            <a:spLocks/>
          </p:cNvSpPr>
          <p:nvPr/>
        </p:nvSpPr>
        <p:spPr>
          <a:xfrm>
            <a:off x="3789184" y="1802189"/>
            <a:ext cx="7115708" cy="487688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95623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969" i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26 Million beneficiaries (mothers)</a:t>
            </a:r>
          </a:p>
        </p:txBody>
      </p:sp>
      <p:pic>
        <p:nvPicPr>
          <p:cNvPr id="30" name="Picture 6" descr="ARMMAN | LinkedIn">
            <a:extLst>
              <a:ext uri="{FF2B5EF4-FFF2-40B4-BE49-F238E27FC236}">
                <a16:creationId xmlns:a16="http://schemas.microsoft.com/office/drawing/2014/main" id="{B24289AA-E739-4F75-8BA4-F9358EA17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7022" y="1294010"/>
            <a:ext cx="2287576" cy="2283899"/>
          </a:xfrm>
          <a:prstGeom prst="roundRect">
            <a:avLst>
              <a:gd name="adj" fmla="val 16667"/>
            </a:avLst>
          </a:prstGeom>
          <a:ln w="38100">
            <a:solidFill>
              <a:schemeClr val="accent2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5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782" y="171125"/>
            <a:ext cx="10478786" cy="69555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latin typeface="Helvetica" charset="0"/>
                <a:ea typeface="Helvetica" charset="0"/>
                <a:cs typeface="Helvetica" charset="0"/>
              </a:rPr>
              <a:t>ARMMAN Health Program Adherence</a:t>
            </a:r>
            <a:br>
              <a:rPr lang="en-US" sz="3200" b="1" dirty="0">
                <a:latin typeface="Helvetica" charset="0"/>
                <a:ea typeface="Helvetica" charset="0"/>
                <a:cs typeface="Helvetica" charset="0"/>
              </a:rPr>
            </a:br>
            <a:endParaRPr lang="en-US" sz="3200" i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38BDAF3-9A68-1149-A29A-4B10DC0E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2548" y="6355837"/>
            <a:ext cx="2057400" cy="365125"/>
          </a:xfrm>
        </p:spPr>
        <p:txBody>
          <a:bodyPr/>
          <a:lstStyle/>
          <a:p>
            <a:fld id="{72EC892C-1663-42AE-9A18-6BFA2962DAD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61B63B8-40E5-774D-9C72-D43411E2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1784" y="6357520"/>
            <a:ext cx="2057400" cy="365125"/>
          </a:xfrm>
        </p:spPr>
        <p:txBody>
          <a:bodyPr/>
          <a:lstStyle/>
          <a:p>
            <a:r>
              <a:rPr lang="en-US" dirty="0"/>
              <a:t>Date: </a:t>
            </a:r>
            <a:fld id="{8CA35E4A-A513-694F-BB2C-9570A7BC76DF}" type="datetime1">
              <a:rPr lang="en-US" smtClean="0"/>
              <a:t>7/9/2022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184A57-C427-4260-B50B-55FF64765629}"/>
              </a:ext>
            </a:extLst>
          </p:cNvPr>
          <p:cNvSpPr txBox="1">
            <a:spLocks/>
          </p:cNvSpPr>
          <p:nvPr/>
        </p:nvSpPr>
        <p:spPr>
          <a:xfrm>
            <a:off x="4171266" y="1336706"/>
            <a:ext cx="7187250" cy="832221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95623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969" b="1" i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Ensure adherence to health program</a:t>
            </a:r>
          </a:p>
          <a:p>
            <a:pPr marL="321457" indent="-321457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969" i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Weekly 2 minute automated message to </a:t>
            </a:r>
          </a:p>
          <a:p>
            <a:pPr>
              <a:lnSpc>
                <a:spcPct val="100000"/>
              </a:lnSpc>
            </a:pPr>
            <a:r>
              <a:rPr lang="en-US" sz="1969" i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new/expecting moms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425DD1F-0C8B-4B68-8928-585478E854B9}"/>
              </a:ext>
            </a:extLst>
          </p:cNvPr>
          <p:cNvSpPr/>
          <p:nvPr/>
        </p:nvSpPr>
        <p:spPr>
          <a:xfrm>
            <a:off x="833484" y="3641908"/>
            <a:ext cx="9203387" cy="53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1457" indent="-321457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969" i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Unfortunately, 30-40% may become low-listeners  </a:t>
            </a:r>
          </a:p>
        </p:txBody>
      </p:sp>
      <p:pic>
        <p:nvPicPr>
          <p:cNvPr id="4" name="Picture 3" descr="A picture containing wall, person, dress, stone&#10;&#10;Description automatically generated">
            <a:extLst>
              <a:ext uri="{FF2B5EF4-FFF2-40B4-BE49-F238E27FC236}">
                <a16:creationId xmlns:a16="http://schemas.microsoft.com/office/drawing/2014/main" id="{AE08D4B4-7889-40ED-A378-9625634E7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84" y="1237090"/>
            <a:ext cx="3126411" cy="2084691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50000"/>
              </a:schemeClr>
            </a:solidFill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A43704-1162-4A06-9695-2B4CAB0342A0}"/>
              </a:ext>
            </a:extLst>
          </p:cNvPr>
          <p:cNvSpPr/>
          <p:nvPr/>
        </p:nvSpPr>
        <p:spPr>
          <a:xfrm>
            <a:off x="833484" y="3999851"/>
            <a:ext cx="9383513" cy="53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1457" indent="-321457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1969" i="1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Limited resources: Service call to small number of beneficiaries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66FE6D-37B7-4C94-9382-0C98ACBA76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6183" t="27458" r="7866" b="9456"/>
          <a:stretch/>
        </p:blipFill>
        <p:spPr>
          <a:xfrm>
            <a:off x="8337749" y="2894630"/>
            <a:ext cx="3596495" cy="197258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4C9E086-D55C-3C3B-30D4-C361B75DF1A4}"/>
              </a:ext>
            </a:extLst>
          </p:cNvPr>
          <p:cNvSpPr txBox="1">
            <a:spLocks/>
          </p:cNvSpPr>
          <p:nvPr/>
        </p:nvSpPr>
        <p:spPr>
          <a:xfrm>
            <a:off x="575728" y="5232866"/>
            <a:ext cx="11358516" cy="487688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395623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969" b="1" i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Pinpoint which beneficiaries (mothers) should receive a service call</a:t>
            </a:r>
          </a:p>
          <a:p>
            <a:pPr>
              <a:lnSpc>
                <a:spcPct val="170000"/>
              </a:lnSpc>
            </a:pPr>
            <a:endParaRPr lang="en-US" sz="1969" b="1" i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D5E752-BFC0-9C7F-E8D9-817EFCABDDAD}"/>
              </a:ext>
            </a:extLst>
          </p:cNvPr>
          <p:cNvSpPr txBox="1"/>
          <p:nvPr/>
        </p:nvSpPr>
        <p:spPr>
          <a:xfrm>
            <a:off x="534357" y="5437267"/>
            <a:ext cx="6096000" cy="498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sz="1800" b="1" i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Developed an AI model (Restless bandit  -- RMAB):</a:t>
            </a:r>
          </a:p>
        </p:txBody>
      </p:sp>
    </p:spTree>
    <p:extLst>
      <p:ext uri="{BB962C8B-B14F-4D97-AF65-F5344CB8AC3E}">
        <p14:creationId xmlns:p14="http://schemas.microsoft.com/office/powerpoint/2010/main" val="167803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7" grpId="0"/>
      <p:bldP spid="14" grpId="0"/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25" y="283651"/>
            <a:ext cx="8444955" cy="442837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Results of 23000 Beneficiary Field Study</a:t>
            </a:r>
            <a:br>
              <a:rPr lang="en-US" sz="3200" b="1" dirty="0"/>
            </a:br>
            <a:r>
              <a:rPr lang="en-US" sz="2400" i="1" dirty="0"/>
              <a:t>(AAAI 2022)</a:t>
            </a:r>
            <a:br>
              <a:rPr lang="en-US" sz="3200" b="1" dirty="0"/>
            </a:b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57905" y="6368958"/>
            <a:ext cx="2057400" cy="365125"/>
          </a:xfrm>
        </p:spPr>
        <p:txBody>
          <a:bodyPr/>
          <a:lstStyle/>
          <a:p>
            <a:fld id="{6041AA43-47A9-3644-ADC4-6A28641D230B}" type="datetime1">
              <a:rPr lang="en-US" smtClean="0"/>
              <a:t>7/9/2022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6943" y="6368958"/>
            <a:ext cx="2057400" cy="365125"/>
          </a:xfrm>
        </p:spPr>
        <p:txBody>
          <a:bodyPr/>
          <a:lstStyle/>
          <a:p>
            <a:fld id="{3E1FE081-AC77-FB48-AC8D-A74659BE064E}" type="slidenum">
              <a:rPr lang="en-US" smtClean="0"/>
              <a:t>7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C84E6F-8FAA-47D7-A501-069D0ACE2D1D}"/>
              </a:ext>
            </a:extLst>
          </p:cNvPr>
          <p:cNvSpPr/>
          <p:nvPr/>
        </p:nvSpPr>
        <p:spPr>
          <a:xfrm>
            <a:off x="563345" y="1381614"/>
            <a:ext cx="8545711" cy="6388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4637DD9-9179-4D06-878C-E07D90A78A3A}"/>
              </a:ext>
            </a:extLst>
          </p:cNvPr>
          <p:cNvSpPr txBox="1">
            <a:spLocks/>
          </p:cNvSpPr>
          <p:nvPr/>
        </p:nvSpPr>
        <p:spPr>
          <a:xfrm>
            <a:off x="666036" y="1550300"/>
            <a:ext cx="8429625" cy="412727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  <a:lvl6pPr marL="2667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marL="3111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marL="3556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marL="4000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en-US" sz="1687" i="1" dirty="0">
                <a:solidFill>
                  <a:schemeClr val="accent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First large-scale application: restless multiarmed bandits (RMAB) for public health </a:t>
            </a:r>
            <a:endParaRPr lang="en-US" sz="422" dirty="0">
              <a:solidFill>
                <a:schemeClr val="accent2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Google Shape;387;p63">
            <a:extLst>
              <a:ext uri="{FF2B5EF4-FFF2-40B4-BE49-F238E27FC236}">
                <a16:creationId xmlns:a16="http://schemas.microsoft.com/office/drawing/2014/main" id="{1C6B2F17-1F0D-49DD-875C-17B60430EB69}"/>
              </a:ext>
            </a:extLst>
          </p:cNvPr>
          <p:cNvSpPr txBox="1"/>
          <p:nvPr/>
        </p:nvSpPr>
        <p:spPr>
          <a:xfrm>
            <a:off x="563345" y="2221649"/>
            <a:ext cx="9574262" cy="1050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83" tIns="64283" rIns="64283" bIns="64283" anchor="t" anchorCtr="0">
            <a:spAutoFit/>
          </a:bodyPr>
          <a:lstStyle/>
          <a:p>
            <a:pPr marL="80364">
              <a:lnSpc>
                <a:spcPct val="115000"/>
              </a:lnSpc>
              <a:buClr>
                <a:schemeClr val="accent2">
                  <a:lumMod val="50000"/>
                </a:schemeClr>
              </a:buClr>
              <a:buSzPts val="1800"/>
            </a:pPr>
            <a:endParaRPr sz="1600" dirty="0">
              <a:solidFill>
                <a:schemeClr val="accent2">
                  <a:lumMod val="50000"/>
                </a:schemeClr>
              </a:solidFill>
              <a:latin typeface="Helvetica" panose="020B0604020202020204" pitchFamily="34" charset="0"/>
              <a:ea typeface="Google Sans"/>
              <a:cs typeface="Helvetica" panose="020B0604020202020204" pitchFamily="34" charset="0"/>
              <a:sym typeface="Google Sans"/>
            </a:endParaRPr>
          </a:p>
          <a:p>
            <a:pPr marL="321457" indent="-241093">
              <a:lnSpc>
                <a:spcPct val="115000"/>
              </a:lnSpc>
              <a:buClr>
                <a:schemeClr val="accent2">
                  <a:lumMod val="50000"/>
                </a:schemeClr>
              </a:buClr>
              <a:buSzPts val="1800"/>
              <a:buFont typeface="Wingdings" panose="05000000000000000000" pitchFamily="2" charset="2"/>
              <a:buChar char="Ø"/>
            </a:pPr>
            <a:r>
              <a:rPr lang="en" dirty="0">
                <a:solidFill>
                  <a:srgbClr val="FF0000"/>
                </a:solidFill>
                <a:latin typeface="Helvetica" panose="020B0604020202020204" pitchFamily="34" charset="0"/>
                <a:ea typeface="Google Sans"/>
                <a:cs typeface="Helvetica" panose="020B0604020202020204" pitchFamily="34" charset="0"/>
                <a:sym typeface="Google Sans"/>
              </a:rPr>
              <a:t>AI algorithm leads to 30% reduction in drop off rates over current standard of care</a:t>
            </a:r>
          </a:p>
          <a:p>
            <a:pPr marL="80364">
              <a:lnSpc>
                <a:spcPct val="115000"/>
              </a:lnSpc>
              <a:buClr>
                <a:schemeClr val="dk2"/>
              </a:buClr>
              <a:buSzPts val="1800"/>
            </a:pPr>
            <a:endParaRPr lang="en" dirty="0">
              <a:solidFill>
                <a:schemeClr val="accent2">
                  <a:lumMod val="50000"/>
                </a:schemeClr>
              </a:solidFill>
              <a:latin typeface="Helvetica" panose="020B0604020202020204" pitchFamily="34" charset="0"/>
              <a:ea typeface="Google Sans"/>
              <a:cs typeface="Helvetica" panose="020B0604020202020204" pitchFamily="34" charset="0"/>
              <a:sym typeface="Google Sans"/>
            </a:endParaRPr>
          </a:p>
        </p:txBody>
      </p:sp>
      <p:pic>
        <p:nvPicPr>
          <p:cNvPr id="13" name="Picture 12" descr="Chart&#10;&#10;Description automatically generated with low confidence">
            <a:extLst>
              <a:ext uri="{FF2B5EF4-FFF2-40B4-BE49-F238E27FC236}">
                <a16:creationId xmlns:a16="http://schemas.microsoft.com/office/drawing/2014/main" id="{D8B08F69-BB25-44C2-878B-165A0F4BE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988" y="3322147"/>
            <a:ext cx="7172728" cy="353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25" y="283651"/>
            <a:ext cx="8444955" cy="442837"/>
          </a:xfrm>
        </p:spPr>
        <p:txBody>
          <a:bodyPr>
            <a:noAutofit/>
          </a:bodyPr>
          <a:lstStyle/>
          <a:p>
            <a:r>
              <a:rPr lang="en-US" sz="3200" b="1" dirty="0"/>
              <a:t>ARMMAN: DEPLOYED SYSTEM</a:t>
            </a:r>
            <a:br>
              <a:rPr lang="en-US" sz="3200" b="1" dirty="0"/>
            </a:b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57905" y="6368958"/>
            <a:ext cx="2057400" cy="365125"/>
          </a:xfrm>
        </p:spPr>
        <p:txBody>
          <a:bodyPr/>
          <a:lstStyle/>
          <a:p>
            <a:fld id="{6041AA43-47A9-3644-ADC4-6A28641D230B}" type="datetime1">
              <a:rPr lang="en-US" smtClean="0"/>
              <a:t>7/10/2022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6943" y="6368958"/>
            <a:ext cx="2057400" cy="365125"/>
          </a:xfrm>
        </p:spPr>
        <p:txBody>
          <a:bodyPr/>
          <a:lstStyle/>
          <a:p>
            <a:fld id="{3E1FE081-AC77-FB48-AC8D-A74659BE064E}" type="slidenum">
              <a:rPr lang="en-US" smtClean="0"/>
              <a:t>8</a:t>
            </a:fld>
            <a:endParaRPr lang="en-US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F96F672B-EB09-C1C3-A460-8CDFFD5CE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5" y="3176337"/>
            <a:ext cx="4473689" cy="338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8FA9905-5CB0-27BD-87AF-18C01211A1F4}"/>
              </a:ext>
            </a:extLst>
          </p:cNvPr>
          <p:cNvSpPr txBox="1">
            <a:spLocks/>
          </p:cNvSpPr>
          <p:nvPr/>
        </p:nvSpPr>
        <p:spPr>
          <a:xfrm>
            <a:off x="517325" y="1344983"/>
            <a:ext cx="11225496" cy="442837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Service calls now scheduled by AI system</a:t>
            </a:r>
          </a:p>
          <a:p>
            <a:endParaRPr lang="en-US" sz="2800" b="1" dirty="0"/>
          </a:p>
          <a:p>
            <a:r>
              <a:rPr lang="en-US" sz="2800" b="1" dirty="0"/>
              <a:t>Trustworthy: Fairness, Continuous Testing, Partnership with NGO</a:t>
            </a:r>
            <a:br>
              <a:rPr lang="en-US" sz="3200" b="1" dirty="0"/>
            </a:br>
            <a:endParaRPr lang="en-US" sz="3200" b="1" dirty="0"/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C7C572D5-E791-D573-2BA7-10BCBF18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71" y="3193255"/>
            <a:ext cx="4136980" cy="338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2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8D4F4-A286-46AA-B583-6A45678F2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74" y="2763"/>
            <a:ext cx="8458999" cy="1325563"/>
          </a:xfrm>
        </p:spPr>
        <p:txBody>
          <a:bodyPr/>
          <a:lstStyle/>
          <a:p>
            <a:r>
              <a:rPr lang="en-US" b="1" dirty="0"/>
              <a:t>ARMMAN Deployed System</a:t>
            </a:r>
            <a:br>
              <a:rPr lang="en-US" b="1" dirty="0"/>
            </a:br>
            <a:r>
              <a:rPr lang="en-US" sz="1969" b="1" dirty="0" err="1"/>
              <a:t>Youtube</a:t>
            </a:r>
            <a:r>
              <a:rPr lang="en-US" sz="1969" b="1" dirty="0"/>
              <a:t>: “AI for Social Good in partnership with ARMMAN”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7C9AA-7646-4D6A-AFFC-A491C9510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7373" y="1328326"/>
            <a:ext cx="5039595" cy="2137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50" i="1" dirty="0"/>
              <a:t>“We are able to reach out to more and more women each week, and get them back into the fold and save lives, because of AI” – </a:t>
            </a:r>
            <a:r>
              <a:rPr lang="en-US" sz="2250" i="1" dirty="0">
                <a:solidFill>
                  <a:srgbClr val="C00000"/>
                </a:solidFill>
              </a:rPr>
              <a:t>Dr Aparna Hegde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4461A-2688-4FB0-B046-E4A526C4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Date: </a:t>
            </a:r>
            <a:fld id="{8CA35E4A-A513-694F-BB2C-9570A7BC76DF}" type="datetime1">
              <a:rPr lang="en-US" smtClean="0"/>
              <a:t>7/9/2022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9D466-EAB7-4906-8359-CCFB6DB4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E081-AC77-FB48-AC8D-A74659BE064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8828AE-3CB8-47FF-ABA6-BEEADB81B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7" t="3592" r="7710" b="8046"/>
          <a:stretch/>
        </p:blipFill>
        <p:spPr>
          <a:xfrm>
            <a:off x="1761715" y="1304786"/>
            <a:ext cx="4155131" cy="2329587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4AE2B-A452-407F-93DE-BDC4112B45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4995" t="12084" r="16183" b="7831"/>
          <a:stretch/>
        </p:blipFill>
        <p:spPr>
          <a:xfrm>
            <a:off x="3913648" y="3990659"/>
            <a:ext cx="4167449" cy="2329587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C380D5-BA6A-4251-8A5C-76F8022612F6}"/>
              </a:ext>
            </a:extLst>
          </p:cNvPr>
          <p:cNvSpPr txBox="1">
            <a:spLocks/>
          </p:cNvSpPr>
          <p:nvPr/>
        </p:nvSpPr>
        <p:spPr>
          <a:xfrm>
            <a:off x="8169473" y="4086882"/>
            <a:ext cx="2743199" cy="2137142"/>
          </a:xfrm>
          <a:prstGeom prst="rect">
            <a:avLst/>
          </a:prstGeom>
        </p:spPr>
        <p:txBody>
          <a:bodyPr vert="horz" lIns="64294" tIns="32147" rIns="64294" bIns="32147" rtlCol="0"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50" i="1" dirty="0"/>
              <a:t>“I follow all the advice and take good care of my baby”</a:t>
            </a:r>
          </a:p>
        </p:txBody>
      </p:sp>
    </p:spTree>
    <p:extLst>
      <p:ext uri="{BB962C8B-B14F-4D97-AF65-F5344CB8AC3E}">
        <p14:creationId xmlns:p14="http://schemas.microsoft.com/office/powerpoint/2010/main" val="83621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Hub theme">
      <a:dk1>
        <a:srgbClr val="333366"/>
      </a:dk1>
      <a:lt1>
        <a:sysClr val="window" lastClr="FFFFFF"/>
      </a:lt1>
      <a:dk2>
        <a:srgbClr val="000033"/>
      </a:dk2>
      <a:lt2>
        <a:srgbClr val="E7E6E6"/>
      </a:lt2>
      <a:accent1>
        <a:srgbClr val="000033"/>
      </a:accent1>
      <a:accent2>
        <a:srgbClr val="993333"/>
      </a:accent2>
      <a:accent3>
        <a:srgbClr val="333366"/>
      </a:accent3>
      <a:accent4>
        <a:srgbClr val="F19592"/>
      </a:accent4>
      <a:accent5>
        <a:srgbClr val="5B9BD5"/>
      </a:accent5>
      <a:accent6>
        <a:srgbClr val="9999CC"/>
      </a:accent6>
      <a:hlink>
        <a:srgbClr val="FFCC99"/>
      </a:hlink>
      <a:folHlink>
        <a:srgbClr val="954F72"/>
      </a:folHlink>
    </a:clrScheme>
    <a:fontScheme name="UKRI TAS Hub">
      <a:majorFont>
        <a:latin typeface="Arim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B12BF7F49EED47B379973DBF70A045" ma:contentTypeVersion="19" ma:contentTypeDescription="Create a new document." ma:contentTypeScope="" ma:versionID="4508d10315c4851531572474484a1fbf">
  <xsd:schema xmlns:xsd="http://www.w3.org/2001/XMLSchema" xmlns:xs="http://www.w3.org/2001/XMLSchema" xmlns:p="http://schemas.microsoft.com/office/2006/metadata/properties" xmlns:ns1="http://schemas.microsoft.com/sharepoint/v3" xmlns:ns2="5af911ba-7f14-4c9c-bce6-382e597a883f" xmlns:ns3="208c3f4d-88c6-4454-9e42-7c2092309416" targetNamespace="http://schemas.microsoft.com/office/2006/metadata/properties" ma:root="true" ma:fieldsID="4879607861ee9dc0cdfd4a01201dc7f7" ns1:_="" ns2:_="" ns3:_="">
    <xsd:import namespace="http://schemas.microsoft.com/sharepoint/v3"/>
    <xsd:import namespace="5af911ba-7f14-4c9c-bce6-382e597a883f"/>
    <xsd:import namespace="208c3f4d-88c6-4454-9e42-7c20923094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f911ba-7f14-4c9c-bce6-382e597a88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bf2f534-9c3d-494b-83fb-768e8071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c3f4d-88c6-4454-9e42-7c20923094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84576dd-0bcf-4a0e-925b-d0124512502d}" ma:internalName="TaxCatchAll" ma:showField="CatchAllData" ma:web="208c3f4d-88c6-4454-9e42-7c20923094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Properties xmlns="http://schemas.microsoft.com/sharepoint/v3" xsi:nil="true"/>
    <SharedWithUsers xmlns="208c3f4d-88c6-4454-9e42-7c2092309416">
      <UserInfo>
        <DisplayName>Age Chapman</DisplayName>
        <AccountId>30</AccountId>
        <AccountType/>
      </UserInfo>
      <UserInfo>
        <DisplayName>Diana Eccles</DisplayName>
        <AccountId>24</AccountId>
        <AccountType/>
      </UserInfo>
      <UserInfo>
        <DisplayName>Christine Evers</DisplayName>
        <AccountId>43</AccountId>
        <AccountType/>
      </UserInfo>
      <UserInfo>
        <DisplayName>James Scanlan</DisplayName>
        <AccountId>53</AccountId>
        <AccountType/>
      </UserInfo>
      <UserInfo>
        <DisplayName>Carly Kind</DisplayName>
        <AccountId>80</AccountId>
        <AccountType/>
      </UserInfo>
      <UserInfo>
        <DisplayName>marion.oswald</DisplayName>
        <AccountId>98</AccountId>
        <AccountType/>
      </UserInfo>
      <UserInfo>
        <DisplayName>j.stilgoe</DisplayName>
        <AccountId>100</AccountId>
        <AccountType/>
      </UserInfo>
      <UserInfo>
        <DisplayName>Adrian Woolard</DisplayName>
        <AccountId>105</AccountId>
        <AccountType/>
      </UserInfo>
      <UserInfo>
        <DisplayName>tom.rodden</DisplayName>
        <AccountId>106</AccountId>
        <AccountType/>
      </UserInfo>
      <UserInfo>
        <DisplayName>indra.joshi</DisplayName>
        <AccountId>95</AccountId>
        <AccountType/>
      </UserInfo>
      <UserInfo>
        <DisplayName>Alvin Wilby</DisplayName>
        <AccountId>94</AccountId>
        <AccountType/>
      </UserInfo>
      <UserInfo>
        <DisplayName>David Bossens</DisplayName>
        <AccountId>174</AccountId>
        <AccountType/>
      </UserInfo>
      <UserInfo>
        <DisplayName>Hastie, Helen</DisplayName>
        <AccountId>61</AccountId>
        <AccountType/>
      </UserInfo>
      <UserInfo>
        <DisplayName>Lisinska, Justyna</DisplayName>
        <AccountId>179</AccountId>
        <AccountType/>
      </UserInfo>
      <UserInfo>
        <DisplayName>Mousavi, Mohammadreza (Prof.)</DisplayName>
        <AccountId>62</AccountId>
        <AccountType/>
      </UserInfo>
      <UserInfo>
        <DisplayName>Shane Windsor</DisplayName>
        <AccountId>63</AccountId>
        <AccountType/>
      </UserInfo>
      <UserInfo>
        <DisplayName>RAMAMOORTHY Ram</DisplayName>
        <AccountId>64</AccountId>
        <AccountType/>
      </UserInfo>
      <UserInfo>
        <DisplayName>Suri, Neeraj</DisplayName>
        <AccountId>65</AccountId>
        <AccountType/>
      </UserInfo>
      <UserInfo>
        <DisplayName>radu.calinescu</DisplayName>
        <AccountId>66</AccountId>
        <AccountType/>
      </UserInfo>
      <UserInfo>
        <DisplayName>Mousavi, Mohammad</DisplayName>
        <AccountId>203</AccountId>
        <AccountType/>
      </UserInfo>
      <UserInfo>
        <DisplayName>Victoria Mico Egea - UKRI EPSRC</DisplayName>
        <AccountId>67</AccountId>
        <AccountType/>
      </UserInfo>
      <UserInfo>
        <DisplayName>Angela Westley</DisplayName>
        <AccountId>12</AccountId>
        <AccountType/>
      </UserInfo>
      <UserInfo>
        <DisplayName>Alison Tebbutt</DisplayName>
        <AccountId>34</AccountId>
        <AccountType/>
      </UserInfo>
      <UserInfo>
        <DisplayName>Mark Pickering</DisplayName>
        <AccountId>286</AccountId>
        <AccountType/>
      </UserInfo>
      <UserInfo>
        <DisplayName>Lou Male</DisplayName>
        <AccountId>70</AccountId>
        <AccountType/>
      </UserInfo>
    </SharedWithUsers>
    <_ip_UnifiedCompliancePolicyUIAction xmlns="http://schemas.microsoft.com/sharepoint/v3" xsi:nil="true"/>
    <lcf76f155ced4ddcb4097134ff3c332f xmlns="5af911ba-7f14-4c9c-bce6-382e597a883f">
      <Terms xmlns="http://schemas.microsoft.com/office/infopath/2007/PartnerControls"/>
    </lcf76f155ced4ddcb4097134ff3c332f>
    <TaxCatchAll xmlns="208c3f4d-88c6-4454-9e42-7c2092309416" xsi:nil="true"/>
  </documentManagement>
</p:properties>
</file>

<file path=customXml/itemProps1.xml><?xml version="1.0" encoding="utf-8"?>
<ds:datastoreItem xmlns:ds="http://schemas.openxmlformats.org/officeDocument/2006/customXml" ds:itemID="{234CB842-BE86-4776-AA3F-BD1CF34C21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AD0E38-B117-4BA2-9D78-1CA7EB36B6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af911ba-7f14-4c9c-bce6-382e597a883f"/>
    <ds:schemaRef ds:uri="208c3f4d-88c6-4454-9e42-7c20923094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4B866D-95B4-4923-B158-511EA53F359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208c3f4d-88c6-4454-9e42-7c2092309416"/>
    <ds:schemaRef ds:uri="5af911ba-7f14-4c9c-bce6-382e597a883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470</Words>
  <Application>Microsoft Office PowerPoint</Application>
  <PresentationFormat>Widescreen</PresentationFormat>
  <Paragraphs>79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Arimo</vt:lpstr>
      <vt:lpstr>Arimo SemiBold</vt:lpstr>
      <vt:lpstr>Calibri</vt:lpstr>
      <vt:lpstr>Helvetica</vt:lpstr>
      <vt:lpstr>Proxima Nova</vt:lpstr>
      <vt:lpstr>Segoe UI</vt:lpstr>
      <vt:lpstr>Source Sans Pro</vt:lpstr>
      <vt:lpstr>Wingdings</vt:lpstr>
      <vt:lpstr>Custom Design</vt:lpstr>
      <vt:lpstr>Office Theme</vt:lpstr>
      <vt:lpstr>PowerPoint Presentation</vt:lpstr>
      <vt:lpstr>PowerPoint Presentation</vt:lpstr>
      <vt:lpstr>PowerPoint Presentation</vt:lpstr>
      <vt:lpstr>United Nations  Sustainable Development Target </vt:lpstr>
      <vt:lpstr>Maternal &amp; Child Care in India</vt:lpstr>
      <vt:lpstr>ARMMAN Health Program Adherence </vt:lpstr>
      <vt:lpstr>Results of 23000 Beneficiary Field Study (AAAI 2022) </vt:lpstr>
      <vt:lpstr>ARMMAN: DEPLOYED SYSTEM </vt:lpstr>
      <vt:lpstr>ARMMAN Deployed System Youtube: “AI for Social Good in partnership with ARMMAN”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 Male</dc:creator>
  <cp:lastModifiedBy>Tambe, Milind</cp:lastModifiedBy>
  <cp:revision>9</cp:revision>
  <dcterms:created xsi:type="dcterms:W3CDTF">2022-03-01T11:01:58Z</dcterms:created>
  <dcterms:modified xsi:type="dcterms:W3CDTF">2022-07-10T21:21:44Z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0x01010084B12BF7F49EED47B379973DBF70A045</vt:lpwstr>
  </property>
  <property fmtid="{D5CDD505-2E9C-101B-9397-08002B2CF9AE}" pid="3" name="MediaServiceImageTags">
    <vt:lpwstr/>
  </property>
</Properties>
</file>