
<file path=[Content_Types].xml><?xml version="1.0" encoding="utf-8"?>
<Types xmlns="http://schemas.openxmlformats.org/package/2006/content-types">
  <Default Extension="png" ContentType="image/png"/>
  <Default Extension="bmp" ContentType="image/bmp"/>
  <Default Extension="pdf" ContentType="application/pdf"/>
  <Default Extension="rels" ContentType="application/vnd.openxmlformats-package.relationships+xml"/>
  <Default Extension="jpeg" ContentType="image/jpg"/>
  <Default Extension="mov" ContentType="application/movie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media1.mp4" ContentType="video/unknown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3" Type="http://schemas.openxmlformats.org/officeDocument/2006/relationships/commentAuthors" Target="commentAuthors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2" Type="http://schemas.openxmlformats.org/officeDocument/2006/relationships/viewProps" Target="viewProps.xml"/><Relationship Id="rId16" Type="http://schemas.openxmlformats.org/officeDocument/2006/relationships/customXml" Target="../customXml/item3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customXml" Target="../customXml/item2.xml"/><Relationship Id="rId10" Type="http://schemas.openxmlformats.org/officeDocument/2006/relationships/slide" Target="slides/slide3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customXml" Target="../customXml/item1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1" name="Shape 1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500"/>
            </a:pPr>
            <a:r>
              <a:t>Reminder about the TAS Creative Programme</a:t>
            </a:r>
          </a:p>
          <a:p>
            <a:pPr>
              <a:defRPr sz="1500"/>
            </a:pPr>
            <a:r>
              <a:t>a.     Why we engage the arts</a:t>
            </a:r>
          </a:p>
          <a:p>
            <a:pPr>
              <a:defRPr sz="1500"/>
            </a:pPr>
            <a:r>
              <a:t>   i.     Creative provocations by artists – takes TAS to unusual places</a:t>
            </a:r>
          </a:p>
          <a:p>
            <a:pPr>
              <a:defRPr sz="1500"/>
            </a:pPr>
            <a:r>
              <a:t>  ii.     Touring as a public lab</a:t>
            </a:r>
          </a:p>
          <a:p>
            <a:pPr>
              <a:defRPr sz="1500"/>
            </a:pPr>
            <a:r>
              <a:t> iii.     Culture and creative industries are important and deserve consideration by TAS - using appropriate methods</a:t>
            </a:r>
          </a:p>
          <a:p>
            <a:pPr>
              <a:defRPr sz="1500"/>
            </a:pPr>
            <a:r>
              <a:t>b.     Artists residency – Richard, Roma, Ali, Rachel</a:t>
            </a:r>
          </a:p>
          <a:p>
            <a:pPr>
              <a:defRPr sz="1500"/>
            </a:pPr>
            <a:r>
              <a:t>c.     Venue partners including National Gallery and Royal Academy of Arts</a:t>
            </a:r>
          </a:p>
          <a:p>
            <a:pPr>
              <a:defRPr sz="1500"/>
            </a:pPr>
          </a:p>
          <a:p>
            <a:pPr>
              <a:defRPr sz="1500"/>
            </a:pPr>
            <a:r>
              <a:t>Introduce Blast Theory as TAS Artist Ambassadors</a:t>
            </a:r>
          </a:p>
          <a:p>
            <a:pPr>
              <a:defRPr sz="1500"/>
            </a:pPr>
            <a:r>
              <a:t>Explain that we have spent the past 6-9 months researching and designing a flagship project</a:t>
            </a:r>
          </a:p>
          <a:p>
            <a:pPr>
              <a:defRPr sz="1500"/>
            </a:pPr>
            <a:r>
              <a:t>Comment on artist-led research method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reen, hilly landscape" descr="Green, hilly landscap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2" name="Introducing Cat Roya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Introducing Cat Royale</a:t>
            </a:r>
          </a:p>
        </p:txBody>
      </p:sp>
      <p:sp>
        <p:nvSpPr>
          <p:cNvPr id="153" name="Prof. Steve Benford, University of Nottingham…"/>
          <p:cNvSpPr txBox="1"/>
          <p:nvPr>
            <p:ph type="body" idx="22"/>
          </p:nvPr>
        </p:nvSpPr>
        <p:spPr>
          <a:xfrm>
            <a:off x="1207690" y="1106137"/>
            <a:ext cx="21968621" cy="16384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Prof. Steve Benford, </a:t>
            </a:r>
            <a:r>
              <a:rPr b="0"/>
              <a:t>University of Nottingham</a:t>
            </a:r>
            <a:endParaRPr b="0"/>
          </a:p>
          <a:p>
            <a:pPr>
              <a:defRPr>
                <a:solidFill>
                  <a:srgbClr val="FFFFFF"/>
                </a:solidFill>
              </a:defRPr>
            </a:pPr>
            <a:r>
              <a:t>Ju Row Farr and Nick Tandavanitj, </a:t>
            </a:r>
            <a:r>
              <a:rPr b="0"/>
              <a:t>Blast Theory</a:t>
            </a:r>
          </a:p>
        </p:txBody>
      </p:sp>
      <p:sp>
        <p:nvSpPr>
          <p:cNvPr id="154" name="TAS Cultural Ambassadors: Blast Theory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59723"/>
                  </a:srgbClr>
                </a:solidFill>
              </a:defRPr>
            </a:lvl1pPr>
          </a:lstStyle>
          <a:p>
            <a:pPr/>
            <a:r>
              <a:t>TAS Cultural Ambassadors: Blast Theory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Close-up of a wild plant growing between lava rocks" descr="Close-up of a wild plant growing between lava rocks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18430" r="35214" b="18430"/>
          <a:stretch>
            <a:fillRect/>
          </a:stretch>
        </p:blipFill>
        <p:spPr>
          <a:xfrm>
            <a:off x="15782292" y="1269999"/>
            <a:ext cx="7401856" cy="5410201"/>
          </a:xfrm>
          <a:prstGeom prst="rect">
            <a:avLst/>
          </a:prstGeom>
        </p:spPr>
      </p:pic>
      <p:pic>
        <p:nvPicPr>
          <p:cNvPr id="157" name="Close-up of wild plants growing between rocks" descr="Close-up of wild plants growing between rocks"/>
          <p:cNvPicPr>
            <a:picLocks noChangeAspect="1"/>
          </p:cNvPicPr>
          <p:nvPr>
            <p:ph type="pic" idx="22"/>
          </p:nvPr>
        </p:nvPicPr>
        <p:blipFill>
          <a:blip r:embed="rId4">
            <a:extLst/>
          </a:blip>
          <a:srcRect l="3328" t="0" r="19561" b="0"/>
          <a:stretch>
            <a:fillRect/>
          </a:stretch>
        </p:blipFill>
        <p:spPr>
          <a:xfrm>
            <a:off x="15760700" y="7098672"/>
            <a:ext cx="7423560" cy="5415343"/>
          </a:xfrm>
          <a:prstGeom prst="rect">
            <a:avLst/>
          </a:prstGeom>
        </p:spPr>
      </p:pic>
      <p:pic>
        <p:nvPicPr>
          <p:cNvPr id="158" name="Large rock formation under dark clouds with a dirt road in the foreground" descr="Large rock formation under dark clouds with a dirt road in the foreground"/>
          <p:cNvPicPr>
            <a:picLocks noChangeAspect="1"/>
          </p:cNvPicPr>
          <p:nvPr>
            <p:ph type="pic" idx="23"/>
          </p:nvPr>
        </p:nvPicPr>
        <p:blipFill>
          <a:blip r:embed="rId5">
            <a:extLst/>
          </a:blip>
          <a:srcRect l="1616" t="20256" r="35954" b="23497"/>
          <a:stretch>
            <a:fillRect/>
          </a:stretch>
        </p:blipFill>
        <p:spPr>
          <a:xfrm>
            <a:off x="1211199" y="2939882"/>
            <a:ext cx="14168501" cy="9573830"/>
          </a:xfrm>
          <a:prstGeom prst="rect">
            <a:avLst/>
          </a:prstGeom>
        </p:spPr>
      </p:pic>
      <p:sp>
        <p:nvSpPr>
          <p:cNvPr id="159" name="TAS Creative Programme"/>
          <p:cNvSpPr txBox="1"/>
          <p:nvPr>
            <p:ph type="title" idx="4294967295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TAS Creative Programme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About Cat Roya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About Cat Royale</a:t>
            </a:r>
          </a:p>
        </p:txBody>
      </p:sp>
      <p:pic>
        <p:nvPicPr>
          <p:cNvPr id="164" name="Large rock formation under dark clouds with a dirt road in the foreground" descr="Large rock formation under dark clouds with a dirt road in the foreground"/>
          <p:cNvPicPr>
            <a:picLocks noChangeAspect="1"/>
          </p:cNvPicPr>
          <p:nvPr/>
        </p:nvPicPr>
        <p:blipFill>
          <a:blip r:embed="rId2">
            <a:extLst/>
          </a:blip>
          <a:srcRect l="9936" t="4923" r="0" b="0"/>
          <a:stretch>
            <a:fillRect/>
          </a:stretch>
        </p:blipFill>
        <p:spPr>
          <a:xfrm>
            <a:off x="9333193" y="1030144"/>
            <a:ext cx="15643607" cy="168736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2022-06-24_cat_royale (1080p).mp4" descr="2022-06-24_cat_royale (1080p)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26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ublic understanding of trust in autonomous systems…"/>
          <p:cNvSpPr txBox="1"/>
          <p:nvPr>
            <p:ph type="body" sz="half" idx="1"/>
          </p:nvPr>
        </p:nvSpPr>
        <p:spPr>
          <a:xfrm>
            <a:off x="1206500" y="4248504"/>
            <a:ext cx="11582287" cy="8256630"/>
          </a:xfrm>
          <a:prstGeom prst="rect">
            <a:avLst/>
          </a:prstGeom>
        </p:spPr>
        <p:txBody>
          <a:bodyPr/>
          <a:lstStyle/>
          <a:p>
            <a:pPr/>
            <a:r>
              <a:t>Public understanding of trust in autonomous systems</a:t>
            </a:r>
          </a:p>
          <a:p>
            <a:pPr/>
            <a:r>
              <a:t>Designing future autonomous systems for animals</a:t>
            </a:r>
          </a:p>
          <a:p>
            <a:pPr/>
            <a:r>
              <a:t>The need for creative design methods and tools for autonomous systems</a:t>
            </a:r>
          </a:p>
        </p:txBody>
      </p:sp>
      <p:pic>
        <p:nvPicPr>
          <p:cNvPr id="169" name="Large rock formation under dark clouds with a dirt road in the foreground" descr="Large rock formation under dark clouds with a dirt road in the foreground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31921" t="0" r="22557" b="0"/>
          <a:stretch>
            <a:fillRect/>
          </a:stretch>
        </p:blipFill>
        <p:spPr>
          <a:xfrm>
            <a:off x="14054537" y="1263848"/>
            <a:ext cx="9054337" cy="11188205"/>
          </a:xfrm>
          <a:prstGeom prst="rect">
            <a:avLst/>
          </a:prstGeom>
        </p:spPr>
      </p:pic>
      <p:sp>
        <p:nvSpPr>
          <p:cNvPr id="170" name="How Cat Royale speaks to TA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536153">
              <a:defRPr spc="-107" sz="5355"/>
            </a:lvl1pPr>
          </a:lstStyle>
          <a:p>
            <a:pPr/>
            <a:r>
              <a:t>How Cat Royale speaks to TAS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reen, hilly landscape" descr="Green, hilly landscap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hank you"/>
          <p:cNvSpPr txBox="1"/>
          <p:nvPr>
            <p:ph type="title"/>
          </p:nvPr>
        </p:nvSpPr>
        <p:spPr>
          <a:xfrm>
            <a:off x="1206500" y="6667500"/>
            <a:ext cx="21971000" cy="1433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Thank you</a:t>
            </a:r>
          </a:p>
        </p:txBody>
      </p:sp>
      <p:sp>
        <p:nvSpPr>
          <p:cNvPr id="174" name="steve.benford@nottingham.ac.uk…"/>
          <p:cNvSpPr txBox="1"/>
          <p:nvPr>
            <p:ph type="body" sz="quarter" idx="1"/>
          </p:nvPr>
        </p:nvSpPr>
        <p:spPr>
          <a:xfrm>
            <a:off x="1206500" y="9576248"/>
            <a:ext cx="13032134" cy="2937007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1500"/>
              </a:spcBef>
              <a:buSzTx/>
              <a:buNone/>
              <a:defRPr sz="3200">
                <a:solidFill>
                  <a:srgbClr val="FFFFFF"/>
                </a:solidFill>
              </a:defRPr>
            </a:pPr>
            <a:r>
              <a:t>steve.benford@nottingham.ac.uk</a:t>
            </a:r>
          </a:p>
          <a:p>
            <a:pPr marL="0" indent="0">
              <a:spcBef>
                <a:spcPts val="1500"/>
              </a:spcBef>
              <a:buSzTx/>
              <a:buNone/>
              <a:defRPr sz="3200">
                <a:solidFill>
                  <a:srgbClr val="FFFFFF"/>
                </a:solidFill>
              </a:defRPr>
            </a:pPr>
            <a:r>
              <a:t>ju@blasttheory.co.uk</a:t>
            </a:r>
          </a:p>
          <a:p>
            <a:pPr marL="0" indent="0">
              <a:spcBef>
                <a:spcPts val="1500"/>
              </a:spcBef>
              <a:buSzTx/>
              <a:buNone/>
              <a:defRPr sz="3200">
                <a:solidFill>
                  <a:srgbClr val="FFFFFF"/>
                </a:solidFill>
              </a:defRPr>
            </a:pPr>
            <a:r>
              <a:t>nick@blasttheory.co.uk</a:t>
            </a:r>
          </a:p>
        </p:txBody>
      </p:sp>
      <p:sp>
        <p:nvSpPr>
          <p:cNvPr id="175" name="@blasttheory…"/>
          <p:cNvSpPr txBox="1"/>
          <p:nvPr/>
        </p:nvSpPr>
        <p:spPr>
          <a:xfrm>
            <a:off x="10307408" y="9576248"/>
            <a:ext cx="13032134" cy="293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algn="r">
              <a:lnSpc>
                <a:spcPct val="90000"/>
              </a:lnSpc>
              <a:spcBef>
                <a:spcPts val="1500"/>
              </a:spcBef>
              <a:defRPr sz="3200">
                <a:solidFill>
                  <a:srgbClr val="FFFFFF"/>
                </a:solidFill>
              </a:defRPr>
            </a:pPr>
          </a:p>
          <a:p>
            <a:pPr algn="r">
              <a:lnSpc>
                <a:spcPct val="90000"/>
              </a:lnSpc>
              <a:spcBef>
                <a:spcPts val="1500"/>
              </a:spcBef>
              <a:defRPr sz="3200">
                <a:solidFill>
                  <a:srgbClr val="FFFFFF"/>
                </a:solidFill>
              </a:defRPr>
            </a:pPr>
            <a:r>
              <a:t>@blasttheory</a:t>
            </a:r>
          </a:p>
          <a:p>
            <a:pPr algn="r">
              <a:lnSpc>
                <a:spcPct val="90000"/>
              </a:lnSpc>
              <a:spcBef>
                <a:spcPts val="1500"/>
              </a:spcBef>
              <a:defRPr sz="3200">
                <a:solidFill>
                  <a:srgbClr val="FFFFFF"/>
                </a:solidFill>
              </a:defRPr>
            </a:pPr>
            <a:r>
              <a:t>blasttheory.co.uk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B12BF7F49EED47B379973DBF70A045" ma:contentTypeVersion="19" ma:contentTypeDescription="Create a new document." ma:contentTypeScope="" ma:versionID="4508d10315c4851531572474484a1fbf">
  <xsd:schema xmlns:xsd="http://www.w3.org/2001/XMLSchema" xmlns:xs="http://www.w3.org/2001/XMLSchema" xmlns:p="http://schemas.microsoft.com/office/2006/metadata/properties" xmlns:ns1="http://schemas.microsoft.com/sharepoint/v3" xmlns:ns2="5af911ba-7f14-4c9c-bce6-382e597a883f" xmlns:ns3="208c3f4d-88c6-4454-9e42-7c2092309416" targetNamespace="http://schemas.microsoft.com/office/2006/metadata/properties" ma:root="true" ma:fieldsID="4879607861ee9dc0cdfd4a01201dc7f7" ns1:_="" ns2:_="" ns3:_="">
    <xsd:import namespace="http://schemas.microsoft.com/sharepoint/v3"/>
    <xsd:import namespace="5af911ba-7f14-4c9c-bce6-382e597a883f"/>
    <xsd:import namespace="208c3f4d-88c6-4454-9e42-7c20923094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f911ba-7f14-4c9c-bce6-382e597a88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cbf2f534-9c3d-494b-83fb-768e807180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8c3f4d-88c6-4454-9e42-7c209230941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584576dd-0bcf-4a0e-925b-d0124512502d}" ma:internalName="TaxCatchAll" ma:showField="CatchAllData" ma:web="208c3f4d-88c6-4454-9e42-7c20923094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5af911ba-7f14-4c9c-bce6-382e597a883f">
      <Terms xmlns="http://schemas.microsoft.com/office/infopath/2007/PartnerControls"/>
    </lcf76f155ced4ddcb4097134ff3c332f>
    <_ip_UnifiedCompliancePolicyProperties xmlns="http://schemas.microsoft.com/sharepoint/v3" xsi:nil="true"/>
    <TaxCatchAll xmlns="208c3f4d-88c6-4454-9e42-7c2092309416" xsi:nil="true"/>
  </documentManagement>
</p:properties>
</file>

<file path=customXml/itemProps1.xml><?xml version="1.0" encoding="utf-8"?>
<ds:datastoreItem xmlns:ds="http://schemas.openxmlformats.org/officeDocument/2006/customXml" ds:itemID="{8D322EF4-7F4B-4669-8F89-FB90D7ADC0FC}"/>
</file>

<file path=customXml/itemProps2.xml><?xml version="1.0" encoding="utf-8"?>
<ds:datastoreItem xmlns:ds="http://schemas.openxmlformats.org/officeDocument/2006/customXml" ds:itemID="{85B52FA1-A9FC-4AB9-9CA5-2E8F9986BE45}"/>
</file>

<file path=customXml/itemProps3.xml><?xml version="1.0" encoding="utf-8"?>
<ds:datastoreItem xmlns:ds="http://schemas.openxmlformats.org/officeDocument/2006/customXml" ds:itemID="{7E68298A-C0C2-4961-B86D-CD1C8720CF48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0x01010084B12BF7F49EED47B379973DBF70A045</vt:lpwstr>
  </property>
</Properties>
</file>